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511" r:id="rId2"/>
    <p:sldId id="546" r:id="rId3"/>
    <p:sldId id="553" r:id="rId4"/>
    <p:sldId id="554" r:id="rId5"/>
    <p:sldId id="645" r:id="rId6"/>
    <p:sldId id="532" r:id="rId7"/>
    <p:sldId id="721" r:id="rId8"/>
    <p:sldId id="569" r:id="rId9"/>
    <p:sldId id="698" r:id="rId10"/>
    <p:sldId id="708" r:id="rId11"/>
    <p:sldId id="719" r:id="rId12"/>
    <p:sldId id="587" r:id="rId13"/>
    <p:sldId id="711" r:id="rId14"/>
    <p:sldId id="718" r:id="rId15"/>
    <p:sldId id="717" r:id="rId16"/>
    <p:sldId id="720" r:id="rId17"/>
    <p:sldId id="662" r:id="rId18"/>
    <p:sldId id="488" r:id="rId19"/>
    <p:sldId id="326" r:id="rId20"/>
  </p:sldIdLst>
  <p:sldSz cx="16256000" cy="12192000"/>
  <p:notesSz cx="7315200" cy="9601200"/>
  <p:embeddedFontLst>
    <p:embeddedFont>
      <p:font typeface="Avenir" panose="020B0503020203020204" pitchFamily="34" charset="0"/>
      <p:regular r:id="rId22"/>
      <p:italic r:id="rId23"/>
    </p:embeddedFont>
    <p:embeddedFont>
      <p:font typeface="Avenir Book" panose="02000503020000020003" pitchFamily="2" charset="0"/>
      <p:regular r:id="rId24"/>
      <p:italic r:id="rId25"/>
    </p:embeddedFont>
    <p:embeddedFont>
      <p:font typeface="Avenir LT Std 45 Book" panose="020B0502020203020204" pitchFamily="34" charset="0"/>
      <p:regular r:id="rId26"/>
      <p:bold r:id="rId27"/>
      <p:italic r:id="rId28"/>
      <p:boldItalic r:id="rId29"/>
    </p:embeddedFont>
    <p:embeddedFont>
      <p:font typeface="DK Lemon Yellow Sun" panose="02000000000000000000" pitchFamily="50" charset="0"/>
      <p:regular r:id="rId30"/>
    </p:embeddedFont>
    <p:embeddedFont>
      <p:font typeface="Lemon" panose="020B0604020202020204"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2DF"/>
    <a:srgbClr val="88C0DD"/>
    <a:srgbClr val="EDD9EC"/>
    <a:srgbClr val="2FA2CF"/>
    <a:srgbClr val="18DADA"/>
    <a:srgbClr val="98B53C"/>
    <a:srgbClr val="FFFFFF"/>
    <a:srgbClr val="F707CF"/>
    <a:srgbClr val="E915D0"/>
    <a:srgbClr val="5757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72" autoAdjust="0"/>
    <p:restoredTop sz="96433" autoAdjust="0"/>
  </p:normalViewPr>
  <p:slideViewPr>
    <p:cSldViewPr snapToGrid="0">
      <p:cViewPr varScale="1">
        <p:scale>
          <a:sx n="48" d="100"/>
          <a:sy n="48" d="100"/>
        </p:scale>
        <p:origin x="136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255713" y="719138"/>
            <a:ext cx="4803775" cy="360203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1" y="4560570"/>
            <a:ext cx="5852159" cy="4320540"/>
          </a:xfrm>
          <a:prstGeom prst="rect">
            <a:avLst/>
          </a:prstGeom>
          <a:noFill/>
          <a:ln>
            <a:noFill/>
          </a:ln>
        </p:spPr>
        <p:txBody>
          <a:bodyPr lIns="99041" tIns="99041" rIns="99041" bIns="99041"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539556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Shape 81"/>
          <p:cNvSpPr>
            <a:spLocks noGrp="1"/>
          </p:cNvSpPr>
          <p:nvPr>
            <p:ph type="body" idx="1"/>
          </p:nvPr>
        </p:nvSpPr>
        <p:spPr bwMode="auto">
          <a:xfrm>
            <a:off x="731521" y="4560570"/>
            <a:ext cx="5852160" cy="43205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9041" tIns="99041" rIns="99041" bIns="99041" numCol="1" anchor="ctr" anchorCtr="0" compatLnSpc="1">
            <a:prstTxWarp prst="textNoShape">
              <a:avLst/>
            </a:prstTxWarp>
          </a:bodyPr>
          <a:lstStyle/>
          <a:p>
            <a:pPr>
              <a:spcBef>
                <a:spcPct val="0"/>
              </a:spcBef>
            </a:pPr>
            <a:endParaRPr lang="en-US" altLang="en-US"/>
          </a:p>
        </p:txBody>
      </p:sp>
      <p:sp>
        <p:nvSpPr>
          <p:cNvPr id="4099" name="Shape 82"/>
          <p:cNvSpPr>
            <a:spLocks noGrp="1" noRot="1" noChangeAspect="1" noTextEdit="1"/>
          </p:cNvSpPr>
          <p:nvPr>
            <p:ph type="sldImg" idx="2"/>
          </p:nvPr>
        </p:nvSpPr>
        <p:spPr bwMode="auto">
          <a:xfrm>
            <a:off x="1255713" y="719138"/>
            <a:ext cx="4803775" cy="360203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844800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Shape 91">
            <a:extLst>
              <a:ext uri="{FF2B5EF4-FFF2-40B4-BE49-F238E27FC236}">
                <a16:creationId xmlns:a16="http://schemas.microsoft.com/office/drawing/2014/main" id="{47FBDC84-AFAB-4ACE-B744-84805CFA27FA}"/>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s-ES" altLang="es-ES"/>
          </a:p>
        </p:txBody>
      </p:sp>
      <p:sp>
        <p:nvSpPr>
          <p:cNvPr id="5123" name="Shape 92">
            <a:extLst>
              <a:ext uri="{FF2B5EF4-FFF2-40B4-BE49-F238E27FC236}">
                <a16:creationId xmlns:a16="http://schemas.microsoft.com/office/drawing/2014/main" id="{48146A97-0451-4AFE-9CA6-F6EEF0608889}"/>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a:extLst>
              <a:ext uri="{FF2B5EF4-FFF2-40B4-BE49-F238E27FC236}">
                <a16:creationId xmlns:a16="http://schemas.microsoft.com/office/drawing/2014/main" id="{B319E31F-5C2A-413B-A89A-7717C3D57875}"/>
              </a:ext>
            </a:extLst>
          </p:cNvPr>
          <p:cNvSpPr>
            <a:spLocks noGrp="1" noRot="1" noChangeAspect="1" noTextEdit="1"/>
          </p:cNvSpPr>
          <p:nvPr>
            <p:ph type="sldImg"/>
          </p:nvPr>
        </p:nvSpPr>
        <p:spPr>
          <a:ln>
            <a:headEnd/>
            <a:tailEnd/>
          </a:ln>
        </p:spPr>
      </p:sp>
      <p:sp>
        <p:nvSpPr>
          <p:cNvPr id="24579" name="Marcador de notas 2">
            <a:extLst>
              <a:ext uri="{FF2B5EF4-FFF2-40B4-BE49-F238E27FC236}">
                <a16:creationId xmlns:a16="http://schemas.microsoft.com/office/drawing/2014/main" id="{4A37D500-4760-4E12-B9C1-99DDAB7AD9D3}"/>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b="0" i="0" u="none" strike="noStrike" cap="none">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b="0" i="0" u="none" strike="noStrike" cap="none">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8219726" y="4062591"/>
            <a:ext cx="10332156" cy="35052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104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76" name="Shape 76"/>
          <p:cNvSpPr txBox="1">
            <a:spLocks noGrp="1"/>
          </p:cNvSpPr>
          <p:nvPr>
            <p:ph type="body" idx="1"/>
          </p:nvPr>
        </p:nvSpPr>
        <p:spPr>
          <a:xfrm rot="5400000">
            <a:off x="1107726" y="658998"/>
            <a:ext cx="10332156" cy="10312398"/>
          </a:xfrm>
          <a:prstGeom prst="rect">
            <a:avLst/>
          </a:prstGeom>
          <a:noFill/>
          <a:ln>
            <a:noFill/>
          </a:ln>
        </p:spPr>
        <p:txBody>
          <a:bodyPr lIns="91425" tIns="91425" rIns="91425" bIns="91425" anchor="t" anchorCtr="0"/>
          <a:lstStyle>
            <a:lvl1pPr marL="54248" marR="0" lvl="0" indent="-12055" algn="l" rtl="0">
              <a:lnSpc>
                <a:spcPct val="90000"/>
              </a:lnSpc>
              <a:spcBef>
                <a:spcPts val="237"/>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1pPr>
            <a:lvl2pPr marL="162744" marR="0" lvl="1"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2pPr>
            <a:lvl3pPr marL="271240" marR="0" lvl="2"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3pPr>
            <a:lvl4pPr marL="379736" marR="0" lvl="3"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4pPr>
            <a:lvl5pPr marL="488231" marR="0" lvl="4"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5pPr>
            <a:lvl6pPr marL="596726" marR="0" lvl="5"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6pPr>
            <a:lvl7pPr marL="705223" marR="0" lvl="6"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7pPr>
            <a:lvl8pPr marL="813719" marR="0" lvl="7"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8pPr>
            <a:lvl9pPr marL="922214" marR="0" lvl="8"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DBF9B69B-7693-4378-B994-BB5B863245F9}" type="datetimeFigureOut">
              <a:rPr lang="es-CO"/>
              <a:pPr>
                <a:defRPr/>
              </a:pPr>
              <a:t>30/04/2025</a:t>
            </a:fld>
            <a:endParaRPr lang="es-CO" dirty="0"/>
          </a:p>
        </p:txBody>
      </p:sp>
      <p:sp>
        <p:nvSpPr>
          <p:cNvPr id="5" name="Footer Placeholder 4"/>
          <p:cNvSpPr>
            <a:spLocks noGrp="1"/>
          </p:cNvSpPr>
          <p:nvPr>
            <p:ph type="ftr" sz="quarter" idx="11"/>
          </p:nvPr>
        </p:nvSpPr>
        <p:spPr/>
        <p:txBody>
          <a:bodyPr/>
          <a:lstStyle>
            <a:lvl1pPr>
              <a:defRPr/>
            </a:lvl1pPr>
          </a:lstStyle>
          <a:p>
            <a:pPr>
              <a:defRPr/>
            </a:pPr>
            <a:endParaRPr lang="es-CO"/>
          </a:p>
        </p:txBody>
      </p:sp>
      <p:sp>
        <p:nvSpPr>
          <p:cNvPr id="6" name="Slide Number Placeholder 5"/>
          <p:cNvSpPr>
            <a:spLocks noGrp="1"/>
          </p:cNvSpPr>
          <p:nvPr>
            <p:ph type="sldNum" sz="quarter" idx="12"/>
          </p:nvPr>
        </p:nvSpPr>
        <p:spPr/>
        <p:txBody>
          <a:bodyPr/>
          <a:lstStyle>
            <a:lvl1pPr>
              <a:defRPr/>
            </a:lvl1pPr>
          </a:lstStyle>
          <a:p>
            <a:pPr>
              <a:defRPr/>
            </a:pPr>
            <a:fld id="{57749FCD-F845-4899-8E2B-434D0A7E9B29}" type="slidenum">
              <a:rPr lang="es-CO" altLang="es-ES"/>
              <a:pPr>
                <a:defRPr/>
              </a:pPr>
              <a:t>‹Nº›</a:t>
            </a:fld>
            <a:endParaRPr lang="es-CO" altLang="es-ES" dirty="0"/>
          </a:p>
        </p:txBody>
      </p:sp>
    </p:spTree>
    <p:extLst>
      <p:ext uri="{BB962C8B-B14F-4D97-AF65-F5344CB8AC3E}">
        <p14:creationId xmlns:p14="http://schemas.microsoft.com/office/powerpoint/2010/main" val="343641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2032000" y="1995312"/>
            <a:ext cx="12192000" cy="4244623"/>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42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17" name="Shape 17"/>
          <p:cNvSpPr txBox="1">
            <a:spLocks noGrp="1"/>
          </p:cNvSpPr>
          <p:nvPr>
            <p:ph type="subTitle" idx="1"/>
          </p:nvPr>
        </p:nvSpPr>
        <p:spPr>
          <a:xfrm>
            <a:off x="2032000" y="6403627"/>
            <a:ext cx="12192000" cy="2943575"/>
          </a:xfrm>
          <a:prstGeom prst="rect">
            <a:avLst/>
          </a:prstGeom>
          <a:noFill/>
          <a:ln>
            <a:noFill/>
          </a:ln>
        </p:spPr>
        <p:txBody>
          <a:bodyPr lIns="91425" tIns="91425" rIns="91425" bIns="91425" anchor="t" anchorCtr="0"/>
          <a:lstStyle>
            <a:lvl1pPr marL="0" marR="0" lvl="0" indent="0" algn="ctr" rtl="0">
              <a:lnSpc>
                <a:spcPct val="90000"/>
              </a:lnSpc>
              <a:spcBef>
                <a:spcPts val="237"/>
              </a:spcBef>
              <a:buClr>
                <a:schemeClr val="dk1"/>
              </a:buClr>
              <a:buFont typeface="Arial"/>
              <a:buNone/>
              <a:defRPr sz="570" b="0" i="0" u="none" strike="noStrike" cap="none">
                <a:solidFill>
                  <a:schemeClr val="dk1"/>
                </a:solidFill>
                <a:latin typeface="Calibri"/>
                <a:ea typeface="Calibri"/>
                <a:cs typeface="Calibri"/>
                <a:sym typeface="Calibri"/>
              </a:defRPr>
            </a:lvl1pPr>
            <a:lvl2pPr marL="108496" marR="0" lvl="1" indent="0" algn="ctr"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2pPr>
            <a:lvl3pPr marL="216992" marR="0" lvl="2" indent="0" algn="ctr" rtl="0">
              <a:lnSpc>
                <a:spcPct val="90000"/>
              </a:lnSpc>
              <a:spcBef>
                <a:spcPts val="119"/>
              </a:spcBef>
              <a:buClr>
                <a:schemeClr val="dk1"/>
              </a:buClr>
              <a:buFont typeface="Arial"/>
              <a:buNone/>
              <a:defRPr sz="428" b="0" i="0" u="none" strike="noStrike" cap="none">
                <a:solidFill>
                  <a:schemeClr val="dk1"/>
                </a:solidFill>
                <a:latin typeface="Calibri"/>
                <a:ea typeface="Calibri"/>
                <a:cs typeface="Calibri"/>
                <a:sym typeface="Calibri"/>
              </a:defRPr>
            </a:lvl3pPr>
            <a:lvl4pPr marL="325487" marR="0" lvl="3" indent="0" algn="ctr" rtl="0">
              <a:lnSpc>
                <a:spcPct val="90000"/>
              </a:lnSpc>
              <a:spcBef>
                <a:spcPts val="119"/>
              </a:spcBef>
              <a:buClr>
                <a:schemeClr val="dk1"/>
              </a:buClr>
              <a:buFont typeface="Arial"/>
              <a:buNone/>
              <a:defRPr sz="380" b="0" i="0" u="none" strike="noStrike" cap="none">
                <a:solidFill>
                  <a:schemeClr val="dk1"/>
                </a:solidFill>
                <a:latin typeface="Calibri"/>
                <a:ea typeface="Calibri"/>
                <a:cs typeface="Calibri"/>
                <a:sym typeface="Calibri"/>
              </a:defRPr>
            </a:lvl4pPr>
            <a:lvl5pPr marL="433983" marR="0" lvl="4" indent="0" algn="ctr" rtl="0">
              <a:lnSpc>
                <a:spcPct val="90000"/>
              </a:lnSpc>
              <a:spcBef>
                <a:spcPts val="119"/>
              </a:spcBef>
              <a:buClr>
                <a:schemeClr val="dk1"/>
              </a:buClr>
              <a:buFont typeface="Arial"/>
              <a:buNone/>
              <a:defRPr sz="380" b="0" i="0" u="none" strike="noStrike" cap="none">
                <a:solidFill>
                  <a:schemeClr val="dk1"/>
                </a:solidFill>
                <a:latin typeface="Calibri"/>
                <a:ea typeface="Calibri"/>
                <a:cs typeface="Calibri"/>
                <a:sym typeface="Calibri"/>
              </a:defRPr>
            </a:lvl5pPr>
            <a:lvl6pPr marL="542479" marR="0" lvl="5" indent="0" algn="ctr" rtl="0">
              <a:lnSpc>
                <a:spcPct val="90000"/>
              </a:lnSpc>
              <a:spcBef>
                <a:spcPts val="119"/>
              </a:spcBef>
              <a:buClr>
                <a:schemeClr val="dk1"/>
              </a:buClr>
              <a:buFont typeface="Arial"/>
              <a:buNone/>
              <a:defRPr sz="380" b="0" i="0" u="none" strike="noStrike" cap="none">
                <a:solidFill>
                  <a:schemeClr val="dk1"/>
                </a:solidFill>
                <a:latin typeface="Calibri"/>
                <a:ea typeface="Calibri"/>
                <a:cs typeface="Calibri"/>
                <a:sym typeface="Calibri"/>
              </a:defRPr>
            </a:lvl6pPr>
            <a:lvl7pPr marL="650975" marR="0" lvl="6" indent="0" algn="ctr" rtl="0">
              <a:lnSpc>
                <a:spcPct val="90000"/>
              </a:lnSpc>
              <a:spcBef>
                <a:spcPts val="119"/>
              </a:spcBef>
              <a:buClr>
                <a:schemeClr val="dk1"/>
              </a:buClr>
              <a:buFont typeface="Arial"/>
              <a:buNone/>
              <a:defRPr sz="380" b="0" i="0" u="none" strike="noStrike" cap="none">
                <a:solidFill>
                  <a:schemeClr val="dk1"/>
                </a:solidFill>
                <a:latin typeface="Calibri"/>
                <a:ea typeface="Calibri"/>
                <a:cs typeface="Calibri"/>
                <a:sym typeface="Calibri"/>
              </a:defRPr>
            </a:lvl7pPr>
            <a:lvl8pPr marL="759470" marR="0" lvl="7" indent="0" algn="ctr" rtl="0">
              <a:lnSpc>
                <a:spcPct val="90000"/>
              </a:lnSpc>
              <a:spcBef>
                <a:spcPts val="119"/>
              </a:spcBef>
              <a:buClr>
                <a:schemeClr val="dk1"/>
              </a:buClr>
              <a:buFont typeface="Arial"/>
              <a:buNone/>
              <a:defRPr sz="380" b="0" i="0" u="none" strike="noStrike" cap="none">
                <a:solidFill>
                  <a:schemeClr val="dk1"/>
                </a:solidFill>
                <a:latin typeface="Calibri"/>
                <a:ea typeface="Calibri"/>
                <a:cs typeface="Calibri"/>
                <a:sym typeface="Calibri"/>
              </a:defRPr>
            </a:lvl8pPr>
            <a:lvl9pPr marL="867966" marR="0" lvl="8" indent="0" algn="ctr" rtl="0">
              <a:lnSpc>
                <a:spcPct val="90000"/>
              </a:lnSpc>
              <a:spcBef>
                <a:spcPts val="119"/>
              </a:spcBef>
              <a:buClr>
                <a:schemeClr val="dk1"/>
              </a:buClr>
              <a:buFont typeface="Arial"/>
              <a:buNone/>
              <a:defRPr sz="38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109139" y="3039543"/>
            <a:ext cx="14020798" cy="5071532"/>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42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29" name="Shape 29"/>
          <p:cNvSpPr txBox="1">
            <a:spLocks noGrp="1"/>
          </p:cNvSpPr>
          <p:nvPr>
            <p:ph type="body" idx="1"/>
          </p:nvPr>
        </p:nvSpPr>
        <p:spPr>
          <a:xfrm>
            <a:off x="1109139" y="8159054"/>
            <a:ext cx="14020798" cy="2666999"/>
          </a:xfrm>
          <a:prstGeom prst="rect">
            <a:avLst/>
          </a:prstGeom>
          <a:noFill/>
          <a:ln>
            <a:noFill/>
          </a:ln>
        </p:spPr>
        <p:txBody>
          <a:bodyPr lIns="91425" tIns="91425" rIns="91425" bIns="91425" anchor="t" anchorCtr="0"/>
          <a:lstStyle>
            <a:lvl1pPr marL="0" marR="0" lvl="0" indent="0" algn="l" rtl="0">
              <a:lnSpc>
                <a:spcPct val="90000"/>
              </a:lnSpc>
              <a:spcBef>
                <a:spcPts val="237"/>
              </a:spcBef>
              <a:buClr>
                <a:srgbClr val="888888"/>
              </a:buClr>
              <a:buFont typeface="Arial"/>
              <a:buNone/>
              <a:defRPr sz="570" b="0" i="0" u="none" strike="noStrike" cap="none">
                <a:solidFill>
                  <a:srgbClr val="888888"/>
                </a:solidFill>
                <a:latin typeface="Calibri"/>
                <a:ea typeface="Calibri"/>
                <a:cs typeface="Calibri"/>
                <a:sym typeface="Calibri"/>
              </a:defRPr>
            </a:lvl1pPr>
            <a:lvl2pPr marL="108496" marR="0" lvl="1" indent="0" algn="l" rtl="0">
              <a:lnSpc>
                <a:spcPct val="90000"/>
              </a:lnSpc>
              <a:spcBef>
                <a:spcPts val="119"/>
              </a:spcBef>
              <a:buClr>
                <a:srgbClr val="888888"/>
              </a:buClr>
              <a:buFont typeface="Arial"/>
              <a:buNone/>
              <a:defRPr sz="475" b="0" i="0" u="none" strike="noStrike" cap="none">
                <a:solidFill>
                  <a:srgbClr val="888888"/>
                </a:solidFill>
                <a:latin typeface="Calibri"/>
                <a:ea typeface="Calibri"/>
                <a:cs typeface="Calibri"/>
                <a:sym typeface="Calibri"/>
              </a:defRPr>
            </a:lvl2pPr>
            <a:lvl3pPr marL="216992" marR="0" lvl="2" indent="0" algn="l" rtl="0">
              <a:lnSpc>
                <a:spcPct val="90000"/>
              </a:lnSpc>
              <a:spcBef>
                <a:spcPts val="119"/>
              </a:spcBef>
              <a:buClr>
                <a:srgbClr val="888888"/>
              </a:buClr>
              <a:buFont typeface="Arial"/>
              <a:buNone/>
              <a:defRPr sz="428" b="0" i="0" u="none" strike="noStrike" cap="none">
                <a:solidFill>
                  <a:srgbClr val="888888"/>
                </a:solidFill>
                <a:latin typeface="Calibri"/>
                <a:ea typeface="Calibri"/>
                <a:cs typeface="Calibri"/>
                <a:sym typeface="Calibri"/>
              </a:defRPr>
            </a:lvl3pPr>
            <a:lvl4pPr marL="325487" marR="0" lvl="3" indent="0" algn="l" rtl="0">
              <a:lnSpc>
                <a:spcPct val="90000"/>
              </a:lnSpc>
              <a:spcBef>
                <a:spcPts val="119"/>
              </a:spcBef>
              <a:buClr>
                <a:srgbClr val="888888"/>
              </a:buClr>
              <a:buFont typeface="Arial"/>
              <a:buNone/>
              <a:defRPr sz="380" b="0" i="0" u="none" strike="noStrike" cap="none">
                <a:solidFill>
                  <a:srgbClr val="888888"/>
                </a:solidFill>
                <a:latin typeface="Calibri"/>
                <a:ea typeface="Calibri"/>
                <a:cs typeface="Calibri"/>
                <a:sym typeface="Calibri"/>
              </a:defRPr>
            </a:lvl4pPr>
            <a:lvl5pPr marL="433983" marR="0" lvl="4" indent="0" algn="l" rtl="0">
              <a:lnSpc>
                <a:spcPct val="90000"/>
              </a:lnSpc>
              <a:spcBef>
                <a:spcPts val="119"/>
              </a:spcBef>
              <a:buClr>
                <a:srgbClr val="888888"/>
              </a:buClr>
              <a:buFont typeface="Arial"/>
              <a:buNone/>
              <a:defRPr sz="380" b="0" i="0" u="none" strike="noStrike" cap="none">
                <a:solidFill>
                  <a:srgbClr val="888888"/>
                </a:solidFill>
                <a:latin typeface="Calibri"/>
                <a:ea typeface="Calibri"/>
                <a:cs typeface="Calibri"/>
                <a:sym typeface="Calibri"/>
              </a:defRPr>
            </a:lvl5pPr>
            <a:lvl6pPr marL="542479" marR="0" lvl="5" indent="0" algn="l" rtl="0">
              <a:lnSpc>
                <a:spcPct val="90000"/>
              </a:lnSpc>
              <a:spcBef>
                <a:spcPts val="119"/>
              </a:spcBef>
              <a:buClr>
                <a:srgbClr val="888888"/>
              </a:buClr>
              <a:buFont typeface="Arial"/>
              <a:buNone/>
              <a:defRPr sz="380" b="0" i="0" u="none" strike="noStrike" cap="none">
                <a:solidFill>
                  <a:srgbClr val="888888"/>
                </a:solidFill>
                <a:latin typeface="Calibri"/>
                <a:ea typeface="Calibri"/>
                <a:cs typeface="Calibri"/>
                <a:sym typeface="Calibri"/>
              </a:defRPr>
            </a:lvl6pPr>
            <a:lvl7pPr marL="650975" marR="0" lvl="6" indent="0" algn="l" rtl="0">
              <a:lnSpc>
                <a:spcPct val="90000"/>
              </a:lnSpc>
              <a:spcBef>
                <a:spcPts val="119"/>
              </a:spcBef>
              <a:buClr>
                <a:srgbClr val="888888"/>
              </a:buClr>
              <a:buFont typeface="Arial"/>
              <a:buNone/>
              <a:defRPr sz="380" b="0" i="0" u="none" strike="noStrike" cap="none">
                <a:solidFill>
                  <a:srgbClr val="888888"/>
                </a:solidFill>
                <a:latin typeface="Calibri"/>
                <a:ea typeface="Calibri"/>
                <a:cs typeface="Calibri"/>
                <a:sym typeface="Calibri"/>
              </a:defRPr>
            </a:lvl7pPr>
            <a:lvl8pPr marL="759470" marR="0" lvl="7" indent="0" algn="l" rtl="0">
              <a:lnSpc>
                <a:spcPct val="90000"/>
              </a:lnSpc>
              <a:spcBef>
                <a:spcPts val="119"/>
              </a:spcBef>
              <a:buClr>
                <a:srgbClr val="888888"/>
              </a:buClr>
              <a:buFont typeface="Arial"/>
              <a:buNone/>
              <a:defRPr sz="380" b="0" i="0" u="none" strike="noStrike" cap="none">
                <a:solidFill>
                  <a:srgbClr val="888888"/>
                </a:solidFill>
                <a:latin typeface="Calibri"/>
                <a:ea typeface="Calibri"/>
                <a:cs typeface="Calibri"/>
                <a:sym typeface="Calibri"/>
              </a:defRPr>
            </a:lvl8pPr>
            <a:lvl9pPr marL="867966" marR="0" lvl="8" indent="0" algn="l" rtl="0">
              <a:lnSpc>
                <a:spcPct val="90000"/>
              </a:lnSpc>
              <a:spcBef>
                <a:spcPts val="119"/>
              </a:spcBef>
              <a:buClr>
                <a:srgbClr val="888888"/>
              </a:buClr>
              <a:buFont typeface="Arial"/>
              <a:buNone/>
              <a:defRPr sz="38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117608" y="649112"/>
            <a:ext cx="14020798" cy="235655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104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35" name="Shape 35"/>
          <p:cNvSpPr txBox="1">
            <a:spLocks noGrp="1"/>
          </p:cNvSpPr>
          <p:nvPr>
            <p:ph type="body" idx="1"/>
          </p:nvPr>
        </p:nvSpPr>
        <p:spPr>
          <a:xfrm>
            <a:off x="1117602" y="3245556"/>
            <a:ext cx="6908800" cy="7735712"/>
          </a:xfrm>
          <a:prstGeom prst="rect">
            <a:avLst/>
          </a:prstGeom>
          <a:noFill/>
          <a:ln>
            <a:noFill/>
          </a:ln>
        </p:spPr>
        <p:txBody>
          <a:bodyPr lIns="91425" tIns="91425" rIns="91425" bIns="91425" anchor="t" anchorCtr="0"/>
          <a:lstStyle>
            <a:lvl1pPr marL="54248" marR="0" lvl="0" indent="-12055" algn="l" rtl="0">
              <a:lnSpc>
                <a:spcPct val="90000"/>
              </a:lnSpc>
              <a:spcBef>
                <a:spcPts val="237"/>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1pPr>
            <a:lvl2pPr marL="162744" marR="0" lvl="1"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2pPr>
            <a:lvl3pPr marL="271240" marR="0" lvl="2"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3pPr>
            <a:lvl4pPr marL="379736" marR="0" lvl="3"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4pPr>
            <a:lvl5pPr marL="488231" marR="0" lvl="4"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5pPr>
            <a:lvl6pPr marL="596726" marR="0" lvl="5"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6pPr>
            <a:lvl7pPr marL="705223" marR="0" lvl="6"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7pPr>
            <a:lvl8pPr marL="813719" marR="0" lvl="7"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8pPr>
            <a:lvl9pPr marL="922214" marR="0" lvl="8"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8229602" y="3245556"/>
            <a:ext cx="6908800" cy="7735712"/>
          </a:xfrm>
          <a:prstGeom prst="rect">
            <a:avLst/>
          </a:prstGeom>
          <a:noFill/>
          <a:ln>
            <a:noFill/>
          </a:ln>
        </p:spPr>
        <p:txBody>
          <a:bodyPr lIns="91425" tIns="91425" rIns="91425" bIns="91425" anchor="t" anchorCtr="0"/>
          <a:lstStyle>
            <a:lvl1pPr marL="54248" marR="0" lvl="0" indent="-12055" algn="l" rtl="0">
              <a:lnSpc>
                <a:spcPct val="90000"/>
              </a:lnSpc>
              <a:spcBef>
                <a:spcPts val="237"/>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1pPr>
            <a:lvl2pPr marL="162744" marR="0" lvl="1"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2pPr>
            <a:lvl3pPr marL="271240" marR="0" lvl="2"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3pPr>
            <a:lvl4pPr marL="379736" marR="0" lvl="3"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4pPr>
            <a:lvl5pPr marL="488231" marR="0" lvl="4"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5pPr>
            <a:lvl6pPr marL="596726" marR="0" lvl="5"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6pPr>
            <a:lvl7pPr marL="705223" marR="0" lvl="6"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7pPr>
            <a:lvl8pPr marL="813719" marR="0" lvl="7"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8pPr>
            <a:lvl9pPr marL="922214" marR="0" lvl="8"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119720" y="649112"/>
            <a:ext cx="14020798" cy="235655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104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42" name="Shape 42"/>
          <p:cNvSpPr txBox="1">
            <a:spLocks noGrp="1"/>
          </p:cNvSpPr>
          <p:nvPr>
            <p:ph type="body" idx="1"/>
          </p:nvPr>
        </p:nvSpPr>
        <p:spPr>
          <a:xfrm>
            <a:off x="1119723" y="2988741"/>
            <a:ext cx="6877049" cy="1464732"/>
          </a:xfrm>
          <a:prstGeom prst="rect">
            <a:avLst/>
          </a:prstGeom>
          <a:noFill/>
          <a:ln>
            <a:noFill/>
          </a:ln>
        </p:spPr>
        <p:txBody>
          <a:bodyPr lIns="91425" tIns="91425" rIns="91425" bIns="91425" anchor="b" anchorCtr="0"/>
          <a:lstStyle>
            <a:lvl1pPr marL="0" marR="0" lvl="0" indent="0" algn="l" rtl="0">
              <a:lnSpc>
                <a:spcPct val="90000"/>
              </a:lnSpc>
              <a:spcBef>
                <a:spcPts val="237"/>
              </a:spcBef>
              <a:buClr>
                <a:schemeClr val="dk1"/>
              </a:buClr>
              <a:buFont typeface="Arial"/>
              <a:buNone/>
              <a:defRPr sz="570" b="1" i="0" u="none" strike="noStrike" cap="none">
                <a:solidFill>
                  <a:schemeClr val="dk1"/>
                </a:solidFill>
                <a:latin typeface="Calibri"/>
                <a:ea typeface="Calibri"/>
                <a:cs typeface="Calibri"/>
                <a:sym typeface="Calibri"/>
              </a:defRPr>
            </a:lvl1pPr>
            <a:lvl2pPr marL="108496" marR="0" lvl="1" indent="0" algn="l" rtl="0">
              <a:lnSpc>
                <a:spcPct val="90000"/>
              </a:lnSpc>
              <a:spcBef>
                <a:spcPts val="119"/>
              </a:spcBef>
              <a:buClr>
                <a:schemeClr val="dk1"/>
              </a:buClr>
              <a:buFont typeface="Arial"/>
              <a:buNone/>
              <a:defRPr sz="475" b="1" i="0" u="none" strike="noStrike" cap="none">
                <a:solidFill>
                  <a:schemeClr val="dk1"/>
                </a:solidFill>
                <a:latin typeface="Calibri"/>
                <a:ea typeface="Calibri"/>
                <a:cs typeface="Calibri"/>
                <a:sym typeface="Calibri"/>
              </a:defRPr>
            </a:lvl2pPr>
            <a:lvl3pPr marL="216992" marR="0" lvl="2" indent="0" algn="l" rtl="0">
              <a:lnSpc>
                <a:spcPct val="90000"/>
              </a:lnSpc>
              <a:spcBef>
                <a:spcPts val="119"/>
              </a:spcBef>
              <a:buClr>
                <a:schemeClr val="dk1"/>
              </a:buClr>
              <a:buFont typeface="Arial"/>
              <a:buNone/>
              <a:defRPr sz="428" b="1" i="0" u="none" strike="noStrike" cap="none">
                <a:solidFill>
                  <a:schemeClr val="dk1"/>
                </a:solidFill>
                <a:latin typeface="Calibri"/>
                <a:ea typeface="Calibri"/>
                <a:cs typeface="Calibri"/>
                <a:sym typeface="Calibri"/>
              </a:defRPr>
            </a:lvl3pPr>
            <a:lvl4pPr marL="325487" marR="0" lvl="3"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4pPr>
            <a:lvl5pPr marL="433983" marR="0" lvl="4"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5pPr>
            <a:lvl6pPr marL="542479" marR="0" lvl="5"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6pPr>
            <a:lvl7pPr marL="650975" marR="0" lvl="6"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7pPr>
            <a:lvl8pPr marL="759470" marR="0" lvl="7"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8pPr>
            <a:lvl9pPr marL="867966" marR="0" lvl="8"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1119723" y="4453468"/>
            <a:ext cx="6877049" cy="6550379"/>
          </a:xfrm>
          <a:prstGeom prst="rect">
            <a:avLst/>
          </a:prstGeom>
          <a:noFill/>
          <a:ln>
            <a:noFill/>
          </a:ln>
        </p:spPr>
        <p:txBody>
          <a:bodyPr lIns="91425" tIns="91425" rIns="91425" bIns="91425" anchor="t" anchorCtr="0"/>
          <a:lstStyle>
            <a:lvl1pPr marL="54248" marR="0" lvl="0" indent="-12055" algn="l" rtl="0">
              <a:lnSpc>
                <a:spcPct val="90000"/>
              </a:lnSpc>
              <a:spcBef>
                <a:spcPts val="237"/>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1pPr>
            <a:lvl2pPr marL="162744" marR="0" lvl="1"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2pPr>
            <a:lvl3pPr marL="271240" marR="0" lvl="2"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3pPr>
            <a:lvl4pPr marL="379736" marR="0" lvl="3"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4pPr>
            <a:lvl5pPr marL="488231" marR="0" lvl="4"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5pPr>
            <a:lvl6pPr marL="596726" marR="0" lvl="5"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6pPr>
            <a:lvl7pPr marL="705223" marR="0" lvl="6"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7pPr>
            <a:lvl8pPr marL="813719" marR="0" lvl="7"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8pPr>
            <a:lvl9pPr marL="922214" marR="0" lvl="8"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8229605" y="2988741"/>
            <a:ext cx="6910917" cy="1464732"/>
          </a:xfrm>
          <a:prstGeom prst="rect">
            <a:avLst/>
          </a:prstGeom>
          <a:noFill/>
          <a:ln>
            <a:noFill/>
          </a:ln>
        </p:spPr>
        <p:txBody>
          <a:bodyPr lIns="91425" tIns="91425" rIns="91425" bIns="91425" anchor="b" anchorCtr="0"/>
          <a:lstStyle>
            <a:lvl1pPr marL="0" marR="0" lvl="0" indent="0" algn="l" rtl="0">
              <a:lnSpc>
                <a:spcPct val="90000"/>
              </a:lnSpc>
              <a:spcBef>
                <a:spcPts val="237"/>
              </a:spcBef>
              <a:buClr>
                <a:schemeClr val="dk1"/>
              </a:buClr>
              <a:buFont typeface="Arial"/>
              <a:buNone/>
              <a:defRPr sz="570" b="1" i="0" u="none" strike="noStrike" cap="none">
                <a:solidFill>
                  <a:schemeClr val="dk1"/>
                </a:solidFill>
                <a:latin typeface="Calibri"/>
                <a:ea typeface="Calibri"/>
                <a:cs typeface="Calibri"/>
                <a:sym typeface="Calibri"/>
              </a:defRPr>
            </a:lvl1pPr>
            <a:lvl2pPr marL="108496" marR="0" lvl="1" indent="0" algn="l" rtl="0">
              <a:lnSpc>
                <a:spcPct val="90000"/>
              </a:lnSpc>
              <a:spcBef>
                <a:spcPts val="119"/>
              </a:spcBef>
              <a:buClr>
                <a:schemeClr val="dk1"/>
              </a:buClr>
              <a:buFont typeface="Arial"/>
              <a:buNone/>
              <a:defRPr sz="475" b="1" i="0" u="none" strike="noStrike" cap="none">
                <a:solidFill>
                  <a:schemeClr val="dk1"/>
                </a:solidFill>
                <a:latin typeface="Calibri"/>
                <a:ea typeface="Calibri"/>
                <a:cs typeface="Calibri"/>
                <a:sym typeface="Calibri"/>
              </a:defRPr>
            </a:lvl2pPr>
            <a:lvl3pPr marL="216992" marR="0" lvl="2" indent="0" algn="l" rtl="0">
              <a:lnSpc>
                <a:spcPct val="90000"/>
              </a:lnSpc>
              <a:spcBef>
                <a:spcPts val="119"/>
              </a:spcBef>
              <a:buClr>
                <a:schemeClr val="dk1"/>
              </a:buClr>
              <a:buFont typeface="Arial"/>
              <a:buNone/>
              <a:defRPr sz="428" b="1" i="0" u="none" strike="noStrike" cap="none">
                <a:solidFill>
                  <a:schemeClr val="dk1"/>
                </a:solidFill>
                <a:latin typeface="Calibri"/>
                <a:ea typeface="Calibri"/>
                <a:cs typeface="Calibri"/>
                <a:sym typeface="Calibri"/>
              </a:defRPr>
            </a:lvl3pPr>
            <a:lvl4pPr marL="325487" marR="0" lvl="3"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4pPr>
            <a:lvl5pPr marL="433983" marR="0" lvl="4"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5pPr>
            <a:lvl6pPr marL="542479" marR="0" lvl="5"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6pPr>
            <a:lvl7pPr marL="650975" marR="0" lvl="6"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7pPr>
            <a:lvl8pPr marL="759470" marR="0" lvl="7"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8pPr>
            <a:lvl9pPr marL="867966" marR="0" lvl="8" indent="0" algn="l" rtl="0">
              <a:lnSpc>
                <a:spcPct val="90000"/>
              </a:lnSpc>
              <a:spcBef>
                <a:spcPts val="119"/>
              </a:spcBef>
              <a:buClr>
                <a:schemeClr val="dk1"/>
              </a:buClr>
              <a:buFont typeface="Arial"/>
              <a:buNone/>
              <a:defRPr sz="38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8229605" y="4453468"/>
            <a:ext cx="6910917" cy="6550379"/>
          </a:xfrm>
          <a:prstGeom prst="rect">
            <a:avLst/>
          </a:prstGeom>
          <a:noFill/>
          <a:ln>
            <a:noFill/>
          </a:ln>
        </p:spPr>
        <p:txBody>
          <a:bodyPr lIns="91425" tIns="91425" rIns="91425" bIns="91425" anchor="t" anchorCtr="0"/>
          <a:lstStyle>
            <a:lvl1pPr marL="54248" marR="0" lvl="0" indent="-12055" algn="l" rtl="0">
              <a:lnSpc>
                <a:spcPct val="90000"/>
              </a:lnSpc>
              <a:spcBef>
                <a:spcPts val="237"/>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1pPr>
            <a:lvl2pPr marL="162744" marR="0" lvl="1"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2pPr>
            <a:lvl3pPr marL="271240" marR="0" lvl="2"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3pPr>
            <a:lvl4pPr marL="379736" marR="0" lvl="3"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4pPr>
            <a:lvl5pPr marL="488231" marR="0" lvl="4"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5pPr>
            <a:lvl6pPr marL="596726" marR="0" lvl="5"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6pPr>
            <a:lvl7pPr marL="705223" marR="0" lvl="6"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7pPr>
            <a:lvl8pPr marL="813719" marR="0" lvl="7"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8pPr>
            <a:lvl9pPr marL="922214" marR="0" lvl="8"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1117608" y="649112"/>
            <a:ext cx="14020798" cy="235655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104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51" name="Shape 51"/>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119720" y="812810"/>
            <a:ext cx="5242985" cy="28447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760"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56" name="Shape 56"/>
          <p:cNvSpPr txBox="1">
            <a:spLocks noGrp="1"/>
          </p:cNvSpPr>
          <p:nvPr>
            <p:ph type="body" idx="1"/>
          </p:nvPr>
        </p:nvSpPr>
        <p:spPr>
          <a:xfrm>
            <a:off x="6910920" y="1755429"/>
            <a:ext cx="8229598" cy="8664220"/>
          </a:xfrm>
          <a:prstGeom prst="rect">
            <a:avLst/>
          </a:prstGeom>
          <a:noFill/>
          <a:ln>
            <a:noFill/>
          </a:ln>
        </p:spPr>
        <p:txBody>
          <a:bodyPr lIns="91425" tIns="91425" rIns="91425" bIns="91425" anchor="t" anchorCtr="0"/>
          <a:lstStyle>
            <a:lvl1pPr marL="54248" marR="0" lvl="0" indent="-6028" algn="l" rtl="0">
              <a:lnSpc>
                <a:spcPct val="90000"/>
              </a:lnSpc>
              <a:spcBef>
                <a:spcPts val="237"/>
              </a:spcBef>
              <a:buClr>
                <a:schemeClr val="dk1"/>
              </a:buClr>
              <a:buSzPct val="100000"/>
              <a:buFont typeface="Arial"/>
              <a:buChar char="•"/>
              <a:defRPr sz="760" b="0" i="0" u="none" strike="noStrike" cap="none">
                <a:solidFill>
                  <a:schemeClr val="dk1"/>
                </a:solidFill>
                <a:latin typeface="Calibri"/>
                <a:ea typeface="Calibri"/>
                <a:cs typeface="Calibri"/>
                <a:sym typeface="Calibri"/>
              </a:defRPr>
            </a:lvl1pPr>
            <a:lvl2pPr marL="162744" marR="0" lvl="1" indent="-12055" algn="l" rtl="0">
              <a:lnSpc>
                <a:spcPct val="90000"/>
              </a:lnSpc>
              <a:spcBef>
                <a:spcPts val="119"/>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2pPr>
            <a:lvl3pPr marL="271240" marR="0" lvl="2"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3pPr>
            <a:lvl4pPr marL="379736" marR="0" lvl="3"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4pPr>
            <a:lvl5pPr marL="488231" marR="0" lvl="4"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5pPr>
            <a:lvl6pPr marL="596726" marR="0" lvl="5"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6pPr>
            <a:lvl7pPr marL="705223" marR="0" lvl="6"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7pPr>
            <a:lvl8pPr marL="813719" marR="0" lvl="7"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8pPr>
            <a:lvl9pPr marL="922214" marR="0" lvl="8"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119720" y="3657605"/>
            <a:ext cx="5242985" cy="6776156"/>
          </a:xfrm>
          <a:prstGeom prst="rect">
            <a:avLst/>
          </a:prstGeom>
          <a:noFill/>
          <a:ln>
            <a:noFill/>
          </a:ln>
        </p:spPr>
        <p:txBody>
          <a:bodyPr lIns="91425" tIns="91425" rIns="91425" bIns="91425" anchor="t" anchorCtr="0"/>
          <a:lstStyle>
            <a:lvl1pPr marL="0" marR="0" lvl="0" indent="0" algn="l" rtl="0">
              <a:lnSpc>
                <a:spcPct val="90000"/>
              </a:lnSpc>
              <a:spcBef>
                <a:spcPts val="237"/>
              </a:spcBef>
              <a:buClr>
                <a:schemeClr val="dk1"/>
              </a:buClr>
              <a:buFont typeface="Arial"/>
              <a:buNone/>
              <a:defRPr sz="380" b="0" i="0" u="none" strike="noStrike" cap="none">
                <a:solidFill>
                  <a:schemeClr val="dk1"/>
                </a:solidFill>
                <a:latin typeface="Calibri"/>
                <a:ea typeface="Calibri"/>
                <a:cs typeface="Calibri"/>
                <a:sym typeface="Calibri"/>
              </a:defRPr>
            </a:lvl1pPr>
            <a:lvl2pPr marL="108496" marR="0" lvl="1" indent="0" algn="l" rtl="0">
              <a:lnSpc>
                <a:spcPct val="90000"/>
              </a:lnSpc>
              <a:spcBef>
                <a:spcPts val="119"/>
              </a:spcBef>
              <a:buClr>
                <a:schemeClr val="dk1"/>
              </a:buClr>
              <a:buFont typeface="Arial"/>
              <a:buNone/>
              <a:defRPr sz="332" b="0" i="0" u="none" strike="noStrike" cap="none">
                <a:solidFill>
                  <a:schemeClr val="dk1"/>
                </a:solidFill>
                <a:latin typeface="Calibri"/>
                <a:ea typeface="Calibri"/>
                <a:cs typeface="Calibri"/>
                <a:sym typeface="Calibri"/>
              </a:defRPr>
            </a:lvl2pPr>
            <a:lvl3pPr marL="216992" marR="0" lvl="2" indent="0" algn="l" rtl="0">
              <a:lnSpc>
                <a:spcPct val="90000"/>
              </a:lnSpc>
              <a:spcBef>
                <a:spcPts val="119"/>
              </a:spcBef>
              <a:buClr>
                <a:schemeClr val="dk1"/>
              </a:buClr>
              <a:buFont typeface="Arial"/>
              <a:buNone/>
              <a:defRPr sz="285" b="0" i="0" u="none" strike="noStrike" cap="none">
                <a:solidFill>
                  <a:schemeClr val="dk1"/>
                </a:solidFill>
                <a:latin typeface="Calibri"/>
                <a:ea typeface="Calibri"/>
                <a:cs typeface="Calibri"/>
                <a:sym typeface="Calibri"/>
              </a:defRPr>
            </a:lvl3pPr>
            <a:lvl4pPr marL="325487" marR="0" lvl="3"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4pPr>
            <a:lvl5pPr marL="433983" marR="0" lvl="4"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5pPr>
            <a:lvl6pPr marL="542479" marR="0" lvl="5"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6pPr>
            <a:lvl7pPr marL="650975" marR="0" lvl="6"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7pPr>
            <a:lvl8pPr marL="759470" marR="0" lvl="7"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8pPr>
            <a:lvl9pPr marL="867966" marR="0" lvl="8"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119720" y="812810"/>
            <a:ext cx="5242985" cy="28447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760"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63" name="Shape 63"/>
          <p:cNvSpPr>
            <a:spLocks noGrp="1"/>
          </p:cNvSpPr>
          <p:nvPr>
            <p:ph type="pic" idx="2"/>
          </p:nvPr>
        </p:nvSpPr>
        <p:spPr>
          <a:xfrm>
            <a:off x="6910920" y="1755429"/>
            <a:ext cx="8229598" cy="8664220"/>
          </a:xfrm>
          <a:prstGeom prst="rect">
            <a:avLst/>
          </a:prstGeom>
          <a:noFill/>
          <a:ln>
            <a:noFill/>
          </a:ln>
        </p:spPr>
        <p:txBody>
          <a:bodyPr lIns="91425" tIns="91425" rIns="91425" bIns="91425" anchor="t" anchorCtr="0"/>
          <a:lstStyle>
            <a:lvl1pPr marL="0" marR="0" lvl="0" indent="0" algn="l" rtl="0">
              <a:lnSpc>
                <a:spcPct val="90000"/>
              </a:lnSpc>
              <a:spcBef>
                <a:spcPts val="237"/>
              </a:spcBef>
              <a:buClr>
                <a:schemeClr val="dk1"/>
              </a:buClr>
              <a:buFont typeface="Arial"/>
              <a:buNone/>
              <a:defRPr sz="760" b="0" i="0" u="none" strike="noStrike" cap="none">
                <a:solidFill>
                  <a:schemeClr val="dk1"/>
                </a:solidFill>
                <a:latin typeface="Calibri"/>
                <a:ea typeface="Calibri"/>
                <a:cs typeface="Calibri"/>
                <a:sym typeface="Calibri"/>
              </a:defRPr>
            </a:lvl1pPr>
            <a:lvl2pPr marL="108496" marR="0" lvl="1" indent="0" algn="l" rtl="0">
              <a:lnSpc>
                <a:spcPct val="90000"/>
              </a:lnSpc>
              <a:spcBef>
                <a:spcPts val="119"/>
              </a:spcBef>
              <a:buClr>
                <a:schemeClr val="dk1"/>
              </a:buClr>
              <a:buFont typeface="Arial"/>
              <a:buNone/>
              <a:defRPr sz="665" b="0" i="0" u="none" strike="noStrike" cap="none">
                <a:solidFill>
                  <a:schemeClr val="dk1"/>
                </a:solidFill>
                <a:latin typeface="Calibri"/>
                <a:ea typeface="Calibri"/>
                <a:cs typeface="Calibri"/>
                <a:sym typeface="Calibri"/>
              </a:defRPr>
            </a:lvl2pPr>
            <a:lvl3pPr marL="216992" marR="0" lvl="2" indent="0" algn="l" rtl="0">
              <a:lnSpc>
                <a:spcPct val="90000"/>
              </a:lnSpc>
              <a:spcBef>
                <a:spcPts val="119"/>
              </a:spcBef>
              <a:buClr>
                <a:schemeClr val="dk1"/>
              </a:buClr>
              <a:buFont typeface="Arial"/>
              <a:buNone/>
              <a:defRPr sz="570" b="0" i="0" u="none" strike="noStrike" cap="none">
                <a:solidFill>
                  <a:schemeClr val="dk1"/>
                </a:solidFill>
                <a:latin typeface="Calibri"/>
                <a:ea typeface="Calibri"/>
                <a:cs typeface="Calibri"/>
                <a:sym typeface="Calibri"/>
              </a:defRPr>
            </a:lvl3pPr>
            <a:lvl4pPr marL="325487" marR="0" lvl="3" indent="0" algn="l"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4pPr>
            <a:lvl5pPr marL="433983" marR="0" lvl="4" indent="0" algn="l"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5pPr>
            <a:lvl6pPr marL="542479" marR="0" lvl="5" indent="0" algn="l"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6pPr>
            <a:lvl7pPr marL="650975" marR="0" lvl="6" indent="0" algn="l"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7pPr>
            <a:lvl8pPr marL="759470" marR="0" lvl="7" indent="0" algn="l"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8pPr>
            <a:lvl9pPr marL="867966" marR="0" lvl="8" indent="0" algn="l" rtl="0">
              <a:lnSpc>
                <a:spcPct val="90000"/>
              </a:lnSpc>
              <a:spcBef>
                <a:spcPts val="119"/>
              </a:spcBef>
              <a:buClr>
                <a:schemeClr val="dk1"/>
              </a:buClr>
              <a:buFont typeface="Arial"/>
              <a:buNone/>
              <a:defRPr sz="475"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119720" y="3657605"/>
            <a:ext cx="5242985" cy="6776156"/>
          </a:xfrm>
          <a:prstGeom prst="rect">
            <a:avLst/>
          </a:prstGeom>
          <a:noFill/>
          <a:ln>
            <a:noFill/>
          </a:ln>
        </p:spPr>
        <p:txBody>
          <a:bodyPr lIns="91425" tIns="91425" rIns="91425" bIns="91425" anchor="t" anchorCtr="0"/>
          <a:lstStyle>
            <a:lvl1pPr marL="0" marR="0" lvl="0" indent="0" algn="l" rtl="0">
              <a:lnSpc>
                <a:spcPct val="90000"/>
              </a:lnSpc>
              <a:spcBef>
                <a:spcPts val="237"/>
              </a:spcBef>
              <a:buClr>
                <a:schemeClr val="dk1"/>
              </a:buClr>
              <a:buFont typeface="Arial"/>
              <a:buNone/>
              <a:defRPr sz="380" b="0" i="0" u="none" strike="noStrike" cap="none">
                <a:solidFill>
                  <a:schemeClr val="dk1"/>
                </a:solidFill>
                <a:latin typeface="Calibri"/>
                <a:ea typeface="Calibri"/>
                <a:cs typeface="Calibri"/>
                <a:sym typeface="Calibri"/>
              </a:defRPr>
            </a:lvl1pPr>
            <a:lvl2pPr marL="108496" marR="0" lvl="1" indent="0" algn="l" rtl="0">
              <a:lnSpc>
                <a:spcPct val="90000"/>
              </a:lnSpc>
              <a:spcBef>
                <a:spcPts val="119"/>
              </a:spcBef>
              <a:buClr>
                <a:schemeClr val="dk1"/>
              </a:buClr>
              <a:buFont typeface="Arial"/>
              <a:buNone/>
              <a:defRPr sz="332" b="0" i="0" u="none" strike="noStrike" cap="none">
                <a:solidFill>
                  <a:schemeClr val="dk1"/>
                </a:solidFill>
                <a:latin typeface="Calibri"/>
                <a:ea typeface="Calibri"/>
                <a:cs typeface="Calibri"/>
                <a:sym typeface="Calibri"/>
              </a:defRPr>
            </a:lvl2pPr>
            <a:lvl3pPr marL="216992" marR="0" lvl="2" indent="0" algn="l" rtl="0">
              <a:lnSpc>
                <a:spcPct val="90000"/>
              </a:lnSpc>
              <a:spcBef>
                <a:spcPts val="119"/>
              </a:spcBef>
              <a:buClr>
                <a:schemeClr val="dk1"/>
              </a:buClr>
              <a:buFont typeface="Arial"/>
              <a:buNone/>
              <a:defRPr sz="285" b="0" i="0" u="none" strike="noStrike" cap="none">
                <a:solidFill>
                  <a:schemeClr val="dk1"/>
                </a:solidFill>
                <a:latin typeface="Calibri"/>
                <a:ea typeface="Calibri"/>
                <a:cs typeface="Calibri"/>
                <a:sym typeface="Calibri"/>
              </a:defRPr>
            </a:lvl3pPr>
            <a:lvl4pPr marL="325487" marR="0" lvl="3"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4pPr>
            <a:lvl5pPr marL="433983" marR="0" lvl="4"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5pPr>
            <a:lvl6pPr marL="542479" marR="0" lvl="5"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6pPr>
            <a:lvl7pPr marL="650975" marR="0" lvl="6"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7pPr>
            <a:lvl8pPr marL="759470" marR="0" lvl="7"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8pPr>
            <a:lvl9pPr marL="867966" marR="0" lvl="8" indent="0" algn="l" rtl="0">
              <a:lnSpc>
                <a:spcPct val="90000"/>
              </a:lnSpc>
              <a:spcBef>
                <a:spcPts val="119"/>
              </a:spcBef>
              <a:buClr>
                <a:schemeClr val="dk1"/>
              </a:buClr>
              <a:buFont typeface="Arial"/>
              <a:buNone/>
              <a:defRPr sz="237"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117608" y="649112"/>
            <a:ext cx="14020798" cy="235655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1044" b="0" i="0" u="none" strike="noStrike" cap="none">
                <a:solidFill>
                  <a:schemeClr val="dk1"/>
                </a:solidFill>
                <a:latin typeface="Calibri"/>
                <a:ea typeface="Calibri"/>
                <a:cs typeface="Calibri"/>
                <a:sym typeface="Calibri"/>
              </a:defRPr>
            </a:lvl1pPr>
            <a:lvl2pPr lvl="1" indent="0">
              <a:spcBef>
                <a:spcPts val="0"/>
              </a:spcBef>
              <a:buNone/>
              <a:defRPr sz="428"/>
            </a:lvl2pPr>
            <a:lvl3pPr lvl="2" indent="0">
              <a:spcBef>
                <a:spcPts val="0"/>
              </a:spcBef>
              <a:buNone/>
              <a:defRPr sz="428"/>
            </a:lvl3pPr>
            <a:lvl4pPr lvl="3" indent="0">
              <a:spcBef>
                <a:spcPts val="0"/>
              </a:spcBef>
              <a:buNone/>
              <a:defRPr sz="428"/>
            </a:lvl4pPr>
            <a:lvl5pPr lvl="4" indent="0">
              <a:spcBef>
                <a:spcPts val="0"/>
              </a:spcBef>
              <a:buNone/>
              <a:defRPr sz="428"/>
            </a:lvl5pPr>
            <a:lvl6pPr lvl="5" indent="0">
              <a:spcBef>
                <a:spcPts val="0"/>
              </a:spcBef>
              <a:buNone/>
              <a:defRPr sz="428"/>
            </a:lvl6pPr>
            <a:lvl7pPr lvl="6" indent="0">
              <a:spcBef>
                <a:spcPts val="0"/>
              </a:spcBef>
              <a:buNone/>
              <a:defRPr sz="428"/>
            </a:lvl7pPr>
            <a:lvl8pPr lvl="7" indent="0">
              <a:spcBef>
                <a:spcPts val="0"/>
              </a:spcBef>
              <a:buNone/>
              <a:defRPr sz="428"/>
            </a:lvl8pPr>
            <a:lvl9pPr lvl="8" indent="0">
              <a:spcBef>
                <a:spcPts val="0"/>
              </a:spcBef>
              <a:buNone/>
              <a:defRPr sz="428"/>
            </a:lvl9pPr>
          </a:lstStyle>
          <a:p>
            <a:endParaRPr/>
          </a:p>
        </p:txBody>
      </p:sp>
      <p:sp>
        <p:nvSpPr>
          <p:cNvPr id="70" name="Shape 70"/>
          <p:cNvSpPr txBox="1">
            <a:spLocks noGrp="1"/>
          </p:cNvSpPr>
          <p:nvPr>
            <p:ph type="body" idx="1"/>
          </p:nvPr>
        </p:nvSpPr>
        <p:spPr>
          <a:xfrm rot="5400000">
            <a:off x="4260144" y="103015"/>
            <a:ext cx="7735712" cy="14020798"/>
          </a:xfrm>
          <a:prstGeom prst="rect">
            <a:avLst/>
          </a:prstGeom>
          <a:noFill/>
          <a:ln>
            <a:noFill/>
          </a:ln>
        </p:spPr>
        <p:txBody>
          <a:bodyPr lIns="91425" tIns="91425" rIns="91425" bIns="91425" anchor="t" anchorCtr="0"/>
          <a:lstStyle>
            <a:lvl1pPr marL="54248" marR="0" lvl="0" indent="-12055" algn="l" rtl="0">
              <a:lnSpc>
                <a:spcPct val="90000"/>
              </a:lnSpc>
              <a:spcBef>
                <a:spcPts val="237"/>
              </a:spcBef>
              <a:buClr>
                <a:schemeClr val="dk1"/>
              </a:buClr>
              <a:buSzPct val="100000"/>
              <a:buFont typeface="Arial"/>
              <a:buChar char="•"/>
              <a:defRPr sz="665" b="0" i="0" u="none" strike="noStrike" cap="none">
                <a:solidFill>
                  <a:schemeClr val="dk1"/>
                </a:solidFill>
                <a:latin typeface="Calibri"/>
                <a:ea typeface="Calibri"/>
                <a:cs typeface="Calibri"/>
                <a:sym typeface="Calibri"/>
              </a:defRPr>
            </a:lvl1pPr>
            <a:lvl2pPr marL="162744" marR="0" lvl="1" indent="-18083" algn="l" rtl="0">
              <a:lnSpc>
                <a:spcPct val="90000"/>
              </a:lnSpc>
              <a:spcBef>
                <a:spcPts val="119"/>
              </a:spcBef>
              <a:buClr>
                <a:schemeClr val="dk1"/>
              </a:buClr>
              <a:buSzPct val="100000"/>
              <a:buFont typeface="Arial"/>
              <a:buChar char="•"/>
              <a:defRPr sz="570" b="0" i="0" u="none" strike="noStrike" cap="none">
                <a:solidFill>
                  <a:schemeClr val="dk1"/>
                </a:solidFill>
                <a:latin typeface="Calibri"/>
                <a:ea typeface="Calibri"/>
                <a:cs typeface="Calibri"/>
                <a:sym typeface="Calibri"/>
              </a:defRPr>
            </a:lvl2pPr>
            <a:lvl3pPr marL="271240" marR="0" lvl="2" indent="-24110" algn="l" rtl="0">
              <a:lnSpc>
                <a:spcPct val="90000"/>
              </a:lnSpc>
              <a:spcBef>
                <a:spcPts val="119"/>
              </a:spcBef>
              <a:buClr>
                <a:schemeClr val="dk1"/>
              </a:buClr>
              <a:buSzPct val="100000"/>
              <a:buFont typeface="Arial"/>
              <a:buChar char="•"/>
              <a:defRPr sz="475" b="0" i="0" u="none" strike="noStrike" cap="none">
                <a:solidFill>
                  <a:schemeClr val="dk1"/>
                </a:solidFill>
                <a:latin typeface="Calibri"/>
                <a:ea typeface="Calibri"/>
                <a:cs typeface="Calibri"/>
                <a:sym typeface="Calibri"/>
              </a:defRPr>
            </a:lvl3pPr>
            <a:lvl4pPr marL="379736" marR="0" lvl="3"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4pPr>
            <a:lvl5pPr marL="488231" marR="0" lvl="4"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5pPr>
            <a:lvl6pPr marL="596726" marR="0" lvl="5"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6pPr>
            <a:lvl7pPr marL="705223" marR="0" lvl="6"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7pPr>
            <a:lvl8pPr marL="813719" marR="0" lvl="7"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8pPr>
            <a:lvl9pPr marL="922214" marR="0" lvl="8" indent="-27125" algn="l" rtl="0">
              <a:lnSpc>
                <a:spcPct val="90000"/>
              </a:lnSpc>
              <a:spcBef>
                <a:spcPts val="119"/>
              </a:spcBef>
              <a:buClr>
                <a:schemeClr val="dk1"/>
              </a:buClr>
              <a:buSzPct val="100000"/>
              <a:buFont typeface="Arial"/>
              <a:buChar char="•"/>
              <a:defRPr sz="428"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117608" y="649112"/>
            <a:ext cx="14020798" cy="235655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117608" y="3245556"/>
            <a:ext cx="14020798" cy="7735712"/>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117608" y="11300188"/>
            <a:ext cx="3657598" cy="649111"/>
          </a:xfrm>
          <a:prstGeom prst="rect">
            <a:avLst/>
          </a:prstGeom>
          <a:noFill/>
          <a:ln>
            <a:noFill/>
          </a:ln>
        </p:spPr>
        <p:txBody>
          <a:bodyPr lIns="91425" tIns="91425" rIns="91425" bIns="91425" anchor="ctr" anchorCtr="0"/>
          <a:lstStyle>
            <a:lvl1pPr marL="0" marR="0" lvl="0" indent="0" algn="l" rtl="0">
              <a:spcBef>
                <a:spcPts val="0"/>
              </a:spcBef>
              <a:buNone/>
              <a:defRPr sz="285" b="0" i="0" u="none" strike="noStrike" cap="none">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5384805" y="11300188"/>
            <a:ext cx="5486400" cy="649111"/>
          </a:xfrm>
          <a:prstGeom prst="rect">
            <a:avLst/>
          </a:prstGeom>
          <a:noFill/>
          <a:ln>
            <a:noFill/>
          </a:ln>
        </p:spPr>
        <p:txBody>
          <a:bodyPr lIns="91425" tIns="91425" rIns="91425" bIns="91425" anchor="ctr" anchorCtr="0"/>
          <a:lstStyle>
            <a:lvl1pPr marL="0" marR="0" lvl="0" indent="0" algn="ctr" rtl="0">
              <a:spcBef>
                <a:spcPts val="0"/>
              </a:spcBef>
              <a:buNone/>
              <a:defRPr sz="285" b="0" i="0" u="none" strike="noStrike" cap="none">
                <a:solidFill>
                  <a:srgbClr val="888888"/>
                </a:solidFill>
                <a:latin typeface="Calibri"/>
                <a:ea typeface="Calibri"/>
                <a:cs typeface="Calibri"/>
                <a:sym typeface="Calibri"/>
              </a:defRPr>
            </a:lvl1pPr>
            <a:lvl2pPr marL="108496" marR="0" lvl="1" indent="0" algn="l" rtl="0">
              <a:spcBef>
                <a:spcPts val="0"/>
              </a:spcBef>
              <a:buNone/>
              <a:defRPr sz="428" b="0" i="0" u="none" strike="noStrike" cap="none">
                <a:solidFill>
                  <a:schemeClr val="dk1"/>
                </a:solidFill>
                <a:latin typeface="Calibri"/>
                <a:ea typeface="Calibri"/>
                <a:cs typeface="Calibri"/>
                <a:sym typeface="Calibri"/>
              </a:defRPr>
            </a:lvl2pPr>
            <a:lvl3pPr marL="216992" marR="0" lvl="2" indent="0" algn="l" rtl="0">
              <a:spcBef>
                <a:spcPts val="0"/>
              </a:spcBef>
              <a:buNone/>
              <a:defRPr sz="428" b="0" i="0" u="none" strike="noStrike" cap="none">
                <a:solidFill>
                  <a:schemeClr val="dk1"/>
                </a:solidFill>
                <a:latin typeface="Calibri"/>
                <a:ea typeface="Calibri"/>
                <a:cs typeface="Calibri"/>
                <a:sym typeface="Calibri"/>
              </a:defRPr>
            </a:lvl3pPr>
            <a:lvl4pPr marL="325487" marR="0" lvl="3" indent="0" algn="l" rtl="0">
              <a:spcBef>
                <a:spcPts val="0"/>
              </a:spcBef>
              <a:buNone/>
              <a:defRPr sz="428" b="0" i="0" u="none" strike="noStrike" cap="none">
                <a:solidFill>
                  <a:schemeClr val="dk1"/>
                </a:solidFill>
                <a:latin typeface="Calibri"/>
                <a:ea typeface="Calibri"/>
                <a:cs typeface="Calibri"/>
                <a:sym typeface="Calibri"/>
              </a:defRPr>
            </a:lvl4pPr>
            <a:lvl5pPr marL="433983" marR="0" lvl="4" indent="0" algn="l" rtl="0">
              <a:spcBef>
                <a:spcPts val="0"/>
              </a:spcBef>
              <a:buNone/>
              <a:defRPr sz="428" b="0" i="0" u="none" strike="noStrike" cap="none">
                <a:solidFill>
                  <a:schemeClr val="dk1"/>
                </a:solidFill>
                <a:latin typeface="Calibri"/>
                <a:ea typeface="Calibri"/>
                <a:cs typeface="Calibri"/>
                <a:sym typeface="Calibri"/>
              </a:defRPr>
            </a:lvl5pPr>
            <a:lvl6pPr marL="542479" marR="0" lvl="5" indent="0" algn="l" rtl="0">
              <a:spcBef>
                <a:spcPts val="0"/>
              </a:spcBef>
              <a:buNone/>
              <a:defRPr sz="428" b="0" i="0" u="none" strike="noStrike" cap="none">
                <a:solidFill>
                  <a:schemeClr val="dk1"/>
                </a:solidFill>
                <a:latin typeface="Calibri"/>
                <a:ea typeface="Calibri"/>
                <a:cs typeface="Calibri"/>
                <a:sym typeface="Calibri"/>
              </a:defRPr>
            </a:lvl6pPr>
            <a:lvl7pPr marL="650975" marR="0" lvl="6" indent="0" algn="l" rtl="0">
              <a:spcBef>
                <a:spcPts val="0"/>
              </a:spcBef>
              <a:buNone/>
              <a:defRPr sz="428" b="0" i="0" u="none" strike="noStrike" cap="none">
                <a:solidFill>
                  <a:schemeClr val="dk1"/>
                </a:solidFill>
                <a:latin typeface="Calibri"/>
                <a:ea typeface="Calibri"/>
                <a:cs typeface="Calibri"/>
                <a:sym typeface="Calibri"/>
              </a:defRPr>
            </a:lvl7pPr>
            <a:lvl8pPr marL="759470" marR="0" lvl="7" indent="0" algn="l" rtl="0">
              <a:spcBef>
                <a:spcPts val="0"/>
              </a:spcBef>
              <a:buNone/>
              <a:defRPr sz="428" b="0" i="0" u="none" strike="noStrike" cap="none">
                <a:solidFill>
                  <a:schemeClr val="dk1"/>
                </a:solidFill>
                <a:latin typeface="Calibri"/>
                <a:ea typeface="Calibri"/>
                <a:cs typeface="Calibri"/>
                <a:sym typeface="Calibri"/>
              </a:defRPr>
            </a:lvl8pPr>
            <a:lvl9pPr marL="867966" marR="0" lvl="8" indent="0" algn="l" rtl="0">
              <a:spcBef>
                <a:spcPts val="0"/>
              </a:spcBef>
              <a:buNone/>
              <a:defRPr sz="428"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11480808" y="11300188"/>
            <a:ext cx="3657598" cy="649111"/>
          </a:xfrm>
          <a:prstGeom prst="rect">
            <a:avLst/>
          </a:prstGeom>
          <a:noFill/>
          <a:ln>
            <a:noFill/>
          </a:ln>
        </p:spPr>
        <p:txBody>
          <a:bodyPr lIns="91425" tIns="45700" rIns="91425" bIns="45700" anchor="ctr" anchorCtr="0">
            <a:noAutofit/>
          </a:bodyPr>
          <a:lstStyle/>
          <a:p>
            <a:pPr algn="r">
              <a:buSzPct val="25000"/>
            </a:pPr>
            <a:fld id="{00000000-1234-1234-1234-123412341234}" type="slidenum">
              <a:rPr lang="es-CO" sz="285" smtClean="0">
                <a:solidFill>
                  <a:srgbClr val="888888"/>
                </a:solidFill>
                <a:latin typeface="Calibri"/>
                <a:ea typeface="Calibri"/>
                <a:cs typeface="Calibri"/>
                <a:sym typeface="Calibri"/>
              </a:rPr>
              <a:pPr algn="r">
                <a:buSzPct val="25000"/>
              </a:pPr>
              <a:t>‹Nº›</a:t>
            </a:fld>
            <a:endParaRPr lang="es-CO" sz="285">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33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jpeg"/><Relationship Id="rId3" Type="http://schemas.openxmlformats.org/officeDocument/2006/relationships/image" Target="../media/image31.JP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jpe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jp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F4qJt1Dqkmw?si=-wPQBNCGWsUx9dyH" TargetMode="External"/><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F4qJt1Dqkmw?si=-wPQBNCGWsUx9dyH"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B53C"/>
        </a:solidFill>
        <a:effectLst/>
      </p:bgPr>
    </p:bg>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B7D089C7-EC64-4430-9C5D-2603DDC6D14B}"/>
              </a:ext>
            </a:extLst>
          </p:cNvPr>
          <p:cNvSpPr/>
          <p:nvPr/>
        </p:nvSpPr>
        <p:spPr>
          <a:xfrm>
            <a:off x="5562600" y="1924050"/>
            <a:ext cx="10267950" cy="552450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6" name="Shape 86"/>
          <p:cNvSpPr txBox="1"/>
          <p:nvPr/>
        </p:nvSpPr>
        <p:spPr>
          <a:xfrm>
            <a:off x="4292601" y="-5283200"/>
            <a:ext cx="519289" cy="829733"/>
          </a:xfrm>
          <a:prstGeom prst="rect">
            <a:avLst/>
          </a:prstGeom>
          <a:noFill/>
          <a:ln>
            <a:noFill/>
          </a:ln>
        </p:spPr>
        <p:txBody>
          <a:bodyPr lIns="68569" tIns="34276" rIns="68569" bIns="34276"/>
          <a:lstStyle/>
          <a:p>
            <a:pPr>
              <a:buSzPct val="25000"/>
              <a:defRPr/>
            </a:pPr>
            <a:r>
              <a:rPr lang="es-CO" sz="4951" dirty="0">
                <a:solidFill>
                  <a:srgbClr val="92D050"/>
                </a:solidFill>
                <a:latin typeface="Lemon"/>
                <a:ea typeface="Lemon"/>
                <a:cs typeface="Lemon"/>
                <a:sym typeface="Lemon"/>
              </a:rPr>
              <a:t>  </a:t>
            </a:r>
          </a:p>
        </p:txBody>
      </p:sp>
      <p:pic>
        <p:nvPicPr>
          <p:cNvPr id="9" name="Gráfico 8">
            <a:extLst>
              <a:ext uri="{FF2B5EF4-FFF2-40B4-BE49-F238E27FC236}">
                <a16:creationId xmlns:a16="http://schemas.microsoft.com/office/drawing/2014/main" id="{AA8D723E-AC4B-49F7-AA2C-E556F6858C0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0820" t="-1" b="27364"/>
          <a:stretch/>
        </p:blipFill>
        <p:spPr>
          <a:xfrm>
            <a:off x="0" y="10474"/>
            <a:ext cx="9489989" cy="12181525"/>
          </a:xfrm>
          <a:prstGeom prst="rect">
            <a:avLst/>
          </a:prstGeom>
        </p:spPr>
      </p:pic>
      <p:sp>
        <p:nvSpPr>
          <p:cNvPr id="4" name="Rectángulo 3">
            <a:extLst>
              <a:ext uri="{FF2B5EF4-FFF2-40B4-BE49-F238E27FC236}">
                <a16:creationId xmlns:a16="http://schemas.microsoft.com/office/drawing/2014/main" id="{BA3D966A-8139-47FD-B997-14E44FA142DD}"/>
              </a:ext>
            </a:extLst>
          </p:cNvPr>
          <p:cNvSpPr/>
          <p:nvPr/>
        </p:nvSpPr>
        <p:spPr>
          <a:xfrm>
            <a:off x="6151605" y="2813024"/>
            <a:ext cx="9489989" cy="4262705"/>
          </a:xfrm>
          <a:prstGeom prst="rect">
            <a:avLst/>
          </a:prstGeom>
        </p:spPr>
        <p:txBody>
          <a:bodyPr wrap="square">
            <a:spAutoFit/>
          </a:bodyPr>
          <a:lstStyle/>
          <a:p>
            <a:r>
              <a:rPr lang="es-CO" altLang="es-ES" sz="11500" b="1" dirty="0">
                <a:solidFill>
                  <a:schemeClr val="tx1">
                    <a:lumMod val="75000"/>
                    <a:lumOff val="25000"/>
                  </a:schemeClr>
                </a:solidFill>
                <a:latin typeface="DK Lemon Yellow Sun" panose="02000000000000000000" pitchFamily="50" charset="0"/>
                <a:cs typeface="Avenir" panose="020B0604020202020204" charset="0"/>
                <a:sym typeface="Avenir" panose="020B0604020202020204" charset="0"/>
              </a:rPr>
              <a:t>INFORME BIC 2024</a:t>
            </a:r>
          </a:p>
          <a:p>
            <a:endParaRPr lang="es-MX" sz="1000" dirty="0">
              <a:solidFill>
                <a:schemeClr val="tx1">
                  <a:lumMod val="75000"/>
                  <a:lumOff val="25000"/>
                </a:schemeClr>
              </a:solidFill>
              <a:latin typeface="DK Lemon Yellow Sun" panose="02000000000000000000" pitchFamily="50" charset="0"/>
              <a:sym typeface="Avenir" panose="020B0604020202020204" charset="0"/>
            </a:endParaRPr>
          </a:p>
          <a:p>
            <a:endParaRPr lang="es-MX" sz="1000" dirty="0">
              <a:solidFill>
                <a:schemeClr val="tx1">
                  <a:lumMod val="75000"/>
                  <a:lumOff val="25000"/>
                </a:schemeClr>
              </a:solidFill>
              <a:latin typeface="DK Lemon Yellow Sun" panose="02000000000000000000" pitchFamily="50" charset="0"/>
              <a:sym typeface="Avenir" panose="020B0604020202020204" charset="0"/>
            </a:endParaRPr>
          </a:p>
          <a:p>
            <a:r>
              <a:rPr lang="es-MX" sz="8800" dirty="0">
                <a:solidFill>
                  <a:schemeClr val="tx1">
                    <a:lumMod val="75000"/>
                    <a:lumOff val="25000"/>
                  </a:schemeClr>
                </a:solidFill>
                <a:latin typeface="DK Lemon Yellow Sun" panose="02000000000000000000" pitchFamily="50" charset="0"/>
                <a:sym typeface="Avenir" panose="020B0604020202020204" charset="0"/>
              </a:rPr>
              <a:t>H</a:t>
            </a:r>
            <a:r>
              <a:rPr lang="es-CO" sz="8800" dirty="0">
                <a:solidFill>
                  <a:schemeClr val="tx1">
                    <a:lumMod val="75000"/>
                    <a:lumOff val="25000"/>
                  </a:schemeClr>
                </a:solidFill>
                <a:latin typeface="DK Lemon Yellow Sun" panose="02000000000000000000" pitchFamily="50" charset="0"/>
                <a:sym typeface="Avenir" panose="020B0604020202020204" charset="0"/>
              </a:rPr>
              <a:t>UGGER ISLAND S.A.S. BIC</a:t>
            </a:r>
          </a:p>
          <a:p>
            <a:r>
              <a:rPr lang="es-MX" sz="4800" dirty="0">
                <a:solidFill>
                  <a:schemeClr val="tx1">
                    <a:lumMod val="75000"/>
                    <a:lumOff val="25000"/>
                  </a:schemeClr>
                </a:solidFill>
                <a:latin typeface="DK Lemon Yellow Sun" panose="02000000000000000000" pitchFamily="50" charset="0"/>
                <a:sym typeface="Avenir" panose="020B0604020202020204" charset="0"/>
              </a:rPr>
              <a:t>N</a:t>
            </a:r>
            <a:r>
              <a:rPr lang="es-CO" sz="4800" dirty="0">
                <a:solidFill>
                  <a:schemeClr val="tx1">
                    <a:lumMod val="75000"/>
                    <a:lumOff val="25000"/>
                  </a:schemeClr>
                </a:solidFill>
                <a:latin typeface="DK Lemon Yellow Sun" panose="02000000000000000000" pitchFamily="50" charset="0"/>
                <a:sym typeface="Avenir" panose="020B0604020202020204" charset="0"/>
              </a:rPr>
              <a:t>IT 901382291-3</a:t>
            </a:r>
            <a:endParaRPr lang="es-CO" sz="800" dirty="0">
              <a:solidFill>
                <a:schemeClr val="tx1">
                  <a:lumMod val="75000"/>
                  <a:lumOff val="25000"/>
                </a:schemeClr>
              </a:solidFill>
            </a:endParaRPr>
          </a:p>
        </p:txBody>
      </p:sp>
      <p:pic>
        <p:nvPicPr>
          <p:cNvPr id="10" name="Imagen 4">
            <a:extLst>
              <a:ext uri="{FF2B5EF4-FFF2-40B4-BE49-F238E27FC236}">
                <a16:creationId xmlns:a16="http://schemas.microsoft.com/office/drawing/2014/main" id="{6EC8A490-EAD3-406D-AFCF-0AEF07B04E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86556" y="10930467"/>
            <a:ext cx="2246489" cy="124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7806FB29-5031-411B-859E-DE7C5CB3CE2A}"/>
              </a:ext>
            </a:extLst>
          </p:cNvPr>
          <p:cNvSpPr/>
          <p:nvPr/>
        </p:nvSpPr>
        <p:spPr>
          <a:xfrm>
            <a:off x="8980444" y="10658886"/>
            <a:ext cx="6661150" cy="600101"/>
          </a:xfrm>
          <a:prstGeom prst="rect">
            <a:avLst/>
          </a:prstGeom>
        </p:spPr>
        <p:txBody>
          <a:bodyPr wrap="square">
            <a:spAutoFit/>
          </a:bodyPr>
          <a:lstStyle/>
          <a:p>
            <a:pPr marL="457200">
              <a:lnSpc>
                <a:spcPct val="107000"/>
              </a:lnSpc>
            </a:pPr>
            <a:r>
              <a:rPr lang="es-CO" sz="1600" dirty="0">
                <a:solidFill>
                  <a:schemeClr val="bg1"/>
                </a:solidFill>
                <a:latin typeface="Avenir" panose="020B0604020202020204" charset="0"/>
                <a:ea typeface="Calibri" panose="020F0502020204030204" pitchFamily="34" charset="0"/>
                <a:cs typeface="Avenir" panose="020B0604020202020204" charset="0"/>
              </a:rPr>
              <a:t>Reporte elaborado por Jesika Quintero. </a:t>
            </a:r>
          </a:p>
          <a:p>
            <a:pPr marL="457200">
              <a:lnSpc>
                <a:spcPct val="107000"/>
              </a:lnSpc>
            </a:pPr>
            <a:r>
              <a:rPr lang="es-CO" sz="1600" dirty="0">
                <a:solidFill>
                  <a:schemeClr val="bg1"/>
                </a:solidFill>
                <a:latin typeface="Avenir" panose="020B0604020202020204" charset="0"/>
                <a:ea typeface="Calibri" panose="020F0502020204030204" pitchFamily="34" charset="0"/>
                <a:cs typeface="Avenir" panose="020B0604020202020204" charset="0"/>
              </a:rPr>
              <a:t>Marzo 2024 bajo metodología SDG COMPASS.</a:t>
            </a:r>
          </a:p>
        </p:txBody>
      </p:sp>
    </p:spTree>
    <p:extLst>
      <p:ext uri="{BB962C8B-B14F-4D97-AF65-F5344CB8AC3E}">
        <p14:creationId xmlns:p14="http://schemas.microsoft.com/office/powerpoint/2010/main" val="3134799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71030C8-8C46-4F45-92F9-116EA400CB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15078" y="7094561"/>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FE675CF1-0D19-4449-A2D6-2949CC893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6309" y="1225711"/>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33">
            <a:extLst>
              <a:ext uri="{FF2B5EF4-FFF2-40B4-BE49-F238E27FC236}">
                <a16:creationId xmlns:a16="http://schemas.microsoft.com/office/drawing/2014/main" id="{AF172D37-9224-429A-827C-D2615BC4E959}"/>
              </a:ext>
            </a:extLst>
          </p:cNvPr>
          <p:cNvSpPr/>
          <p:nvPr/>
        </p:nvSpPr>
        <p:spPr>
          <a:xfrm>
            <a:off x="649877" y="702906"/>
            <a:ext cx="11654418" cy="1969770"/>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r>
              <a:rPr lang="es-CO" sz="6000" b="1" dirty="0">
                <a:solidFill>
                  <a:srgbClr val="FF0000"/>
                </a:solidFill>
                <a:latin typeface="DK Lemon Yellow Sun" panose="02000000000000000000" pitchFamily="50" charset="0"/>
              </a:rPr>
              <a:t>OBJETIVO</a:t>
            </a:r>
            <a:r>
              <a:rPr lang="es-CO" sz="6600" b="1" dirty="0">
                <a:solidFill>
                  <a:srgbClr val="FF0000"/>
                </a:solidFill>
                <a:latin typeface="DK Lemon Yellow Sun" panose="02000000000000000000" pitchFamily="50" charset="0"/>
              </a:rPr>
              <a:t> DE DESARROLLO SOSTENIBLE 11</a:t>
            </a:r>
          </a:p>
          <a:p>
            <a:r>
              <a:rPr lang="es-MX" sz="2800" dirty="0">
                <a:solidFill>
                  <a:schemeClr val="tx1"/>
                </a:solidFill>
                <a:latin typeface="DK Lemon Yellow Sun" panose="02000000000000000000" pitchFamily="50" charset="0"/>
              </a:rPr>
              <a:t>Contribuir al crecimiento de una comunidad empresarial justa en cada una de sus dimensiones.</a:t>
            </a:r>
            <a:endParaRPr sz="2800" dirty="0">
              <a:solidFill>
                <a:schemeClr val="tx1"/>
              </a:solidFill>
              <a:latin typeface="DK Lemon Yellow Sun" panose="02000000000000000000" pitchFamily="50" charset="0"/>
            </a:endParaRPr>
          </a:p>
        </p:txBody>
      </p:sp>
      <p:sp>
        <p:nvSpPr>
          <p:cNvPr id="13" name="Rectángulo 12">
            <a:extLst>
              <a:ext uri="{FF2B5EF4-FFF2-40B4-BE49-F238E27FC236}">
                <a16:creationId xmlns:a16="http://schemas.microsoft.com/office/drawing/2014/main" id="{803221B9-2FBE-43A7-8B92-A46A03954A44}"/>
              </a:ext>
            </a:extLst>
          </p:cNvPr>
          <p:cNvSpPr/>
          <p:nvPr/>
        </p:nvSpPr>
        <p:spPr>
          <a:xfrm>
            <a:off x="5053263" y="3591863"/>
            <a:ext cx="9881937" cy="5693866"/>
          </a:xfrm>
          <a:prstGeom prst="rect">
            <a:avLst/>
          </a:prstGeom>
          <a:ln>
            <a:noFill/>
          </a:ln>
        </p:spPr>
        <p:txBody>
          <a:bodyPr wrap="square">
            <a:spAutoFit/>
          </a:bodyPr>
          <a:lstStyle/>
          <a:p>
            <a:pPr>
              <a:defRPr/>
            </a:pPr>
            <a:r>
              <a:rPr lang="es-MX" sz="3000" b="1" dirty="0">
                <a:solidFill>
                  <a:srgbClr val="FF0000"/>
                </a:solidFill>
                <a:latin typeface="DK Lemon Yellow Sun" panose="02000000000000000000" pitchFamily="50" charset="0"/>
              </a:rPr>
              <a:t>ACTIVIDAD REALIZADA:</a:t>
            </a:r>
          </a:p>
          <a:p>
            <a:pPr>
              <a:defRPr/>
            </a:pPr>
            <a:endParaRPr lang="es-MX" sz="3000" b="1" dirty="0">
              <a:solidFill>
                <a:srgbClr val="FF0000"/>
              </a:solidFill>
              <a:latin typeface="DK Lemon Yellow Sun" panose="02000000000000000000" pitchFamily="50" charset="0"/>
            </a:endParaRPr>
          </a:p>
          <a:p>
            <a:pPr algn="just">
              <a:defRPr/>
            </a:pPr>
            <a:r>
              <a:rPr lang="es-MX" sz="2300" dirty="0">
                <a:solidFill>
                  <a:schemeClr val="tx1"/>
                </a:solidFill>
                <a:latin typeface="Avenir" panose="020B0503020203020204" pitchFamily="34" charset="0"/>
              </a:rPr>
              <a:t>Durante el año 2024, Hugger Island continuó su compromiso con el crecimiento de una comunidad empresarial justa en todas sus dimensiones. Se implementaron medidas para mejorar la calidad de los productos mediante estrictos controles de calidad, garantizando así la satisfacción de nuestros clientes y el cumplimiento de estándares superiores. Además, se ampliaron las opciones de empleo en dos cargos para proporcionar flexibilidad en las jornadas laborales, y se promovió el teletrabajo para el personal de oficina, manteniendo las remuneraciones intactas. Asimismo, se administraron eficientemente los recursos de la empresa, tanto económicos como de personal y ambientales, con el objetivo de maximizar la eficiencia y minimizar el impacto en el medio ambiente.</a:t>
            </a:r>
            <a:endParaRPr lang="es-CO" sz="2300" dirty="0">
              <a:solidFill>
                <a:schemeClr val="tx1"/>
              </a:solidFill>
              <a:latin typeface="Avenir" panose="020B0503020203020204" pitchFamily="34" charset="0"/>
            </a:endParaRPr>
          </a:p>
          <a:p>
            <a:pPr algn="ctr">
              <a:defRPr/>
            </a:pPr>
            <a:r>
              <a:rPr lang="es-CO" sz="2800" dirty="0">
                <a:solidFill>
                  <a:schemeClr val="tx1">
                    <a:lumMod val="65000"/>
                    <a:lumOff val="35000"/>
                  </a:schemeClr>
                </a:solidFill>
                <a:latin typeface="Avenir" panose="020B0503020203020204" pitchFamily="34" charset="0"/>
              </a:rPr>
              <a:t> </a:t>
            </a:r>
          </a:p>
        </p:txBody>
      </p:sp>
      <p:pic>
        <p:nvPicPr>
          <p:cNvPr id="9" name="Imagen 8">
            <a:extLst>
              <a:ext uri="{FF2B5EF4-FFF2-40B4-BE49-F238E27FC236}">
                <a16:creationId xmlns:a16="http://schemas.microsoft.com/office/drawing/2014/main" id="{BE26ADB6-FDE2-4AAD-AD1C-035B10CA41FF}"/>
              </a:ext>
            </a:extLst>
          </p:cNvPr>
          <p:cNvPicPr>
            <a:picLocks noChangeAspect="1"/>
          </p:cNvPicPr>
          <p:nvPr/>
        </p:nvPicPr>
        <p:blipFill rotWithShape="1">
          <a:blip r:embed="rId3"/>
          <a:srcRect l="5025" t="23410" r="16733" b="7302"/>
          <a:stretch/>
        </p:blipFill>
        <p:spPr>
          <a:xfrm>
            <a:off x="2507930" y="9791199"/>
            <a:ext cx="2760618" cy="1888529"/>
          </a:xfrm>
          <a:prstGeom prst="rect">
            <a:avLst/>
          </a:prstGeom>
        </p:spPr>
      </p:pic>
      <p:pic>
        <p:nvPicPr>
          <p:cNvPr id="14" name="Imagen 13">
            <a:extLst>
              <a:ext uri="{FF2B5EF4-FFF2-40B4-BE49-F238E27FC236}">
                <a16:creationId xmlns:a16="http://schemas.microsoft.com/office/drawing/2014/main" id="{D7D3B49C-E8B0-4175-8AB3-106945264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598" y="5958015"/>
            <a:ext cx="5461193" cy="5631854"/>
          </a:xfrm>
          <a:prstGeom prst="rect">
            <a:avLst/>
          </a:prstGeom>
        </p:spPr>
      </p:pic>
      <p:pic>
        <p:nvPicPr>
          <p:cNvPr id="17" name="Imagen 16">
            <a:extLst>
              <a:ext uri="{FF2B5EF4-FFF2-40B4-BE49-F238E27FC236}">
                <a16:creationId xmlns:a16="http://schemas.microsoft.com/office/drawing/2014/main" id="{0185EC75-B118-4C14-9E74-4E3396AFCEE0}"/>
              </a:ext>
            </a:extLst>
          </p:cNvPr>
          <p:cNvPicPr>
            <a:picLocks noChangeAspect="1"/>
          </p:cNvPicPr>
          <p:nvPr/>
        </p:nvPicPr>
        <p:blipFill rotWithShape="1">
          <a:blip r:embed="rId5"/>
          <a:srcRect r="4931" b="3074"/>
          <a:stretch/>
        </p:blipFill>
        <p:spPr>
          <a:xfrm>
            <a:off x="13106059" y="850673"/>
            <a:ext cx="1684814" cy="1706695"/>
          </a:xfrm>
          <a:prstGeom prst="rect">
            <a:avLst/>
          </a:prstGeom>
        </p:spPr>
      </p:pic>
    </p:spTree>
    <p:extLst>
      <p:ext uri="{BB962C8B-B14F-4D97-AF65-F5344CB8AC3E}">
        <p14:creationId xmlns:p14="http://schemas.microsoft.com/office/powerpoint/2010/main" val="53552790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71030C8-8C46-4F45-92F9-116EA400CB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15078" y="7094561"/>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FE675CF1-0D19-4449-A2D6-2949CC893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9120" y="2802124"/>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hape 133">
            <a:extLst>
              <a:ext uri="{FF2B5EF4-FFF2-40B4-BE49-F238E27FC236}">
                <a16:creationId xmlns:a16="http://schemas.microsoft.com/office/drawing/2014/main" id="{AF172D37-9224-429A-827C-D2615BC4E959}"/>
              </a:ext>
            </a:extLst>
          </p:cNvPr>
          <p:cNvSpPr/>
          <p:nvPr/>
        </p:nvSpPr>
        <p:spPr>
          <a:xfrm>
            <a:off x="4040947" y="1141880"/>
            <a:ext cx="11337230" cy="1015663"/>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pPr algn="ctr"/>
            <a:r>
              <a:rPr lang="es-CO" sz="6000" b="1" dirty="0">
                <a:solidFill>
                  <a:schemeClr val="accent2"/>
                </a:solidFill>
                <a:latin typeface="DK Lemon Yellow Sun" panose="02000000000000000000" pitchFamily="50" charset="0"/>
              </a:rPr>
              <a:t>Metas para el Nuevo Periodo (2025):</a:t>
            </a:r>
          </a:p>
        </p:txBody>
      </p:sp>
      <p:pic>
        <p:nvPicPr>
          <p:cNvPr id="18" name="Imagen 17">
            <a:extLst>
              <a:ext uri="{FF2B5EF4-FFF2-40B4-BE49-F238E27FC236}">
                <a16:creationId xmlns:a16="http://schemas.microsoft.com/office/drawing/2014/main" id="{14082E79-4FAA-44A8-AAD1-A88E36D42D41}"/>
              </a:ext>
            </a:extLst>
          </p:cNvPr>
          <p:cNvPicPr>
            <a:picLocks noChangeAspect="1"/>
          </p:cNvPicPr>
          <p:nvPr/>
        </p:nvPicPr>
        <p:blipFill>
          <a:blip r:embed="rId3"/>
          <a:stretch>
            <a:fillRect/>
          </a:stretch>
        </p:blipFill>
        <p:spPr>
          <a:xfrm>
            <a:off x="14041675" y="9624074"/>
            <a:ext cx="2638942" cy="2656772"/>
          </a:xfrm>
          <a:prstGeom prst="rect">
            <a:avLst/>
          </a:prstGeom>
        </p:spPr>
      </p:pic>
      <p:sp>
        <p:nvSpPr>
          <p:cNvPr id="2" name="Rectángulo 1">
            <a:extLst>
              <a:ext uri="{FF2B5EF4-FFF2-40B4-BE49-F238E27FC236}">
                <a16:creationId xmlns:a16="http://schemas.microsoft.com/office/drawing/2014/main" id="{860E7217-BF66-4147-8470-85D357F0E1B2}"/>
              </a:ext>
            </a:extLst>
          </p:cNvPr>
          <p:cNvSpPr/>
          <p:nvPr/>
        </p:nvSpPr>
        <p:spPr>
          <a:xfrm>
            <a:off x="850232" y="2509975"/>
            <a:ext cx="14712951" cy="7879080"/>
          </a:xfrm>
          <a:prstGeom prst="rect">
            <a:avLst/>
          </a:prstGeom>
          <a:ln>
            <a:noFill/>
          </a:ln>
        </p:spPr>
        <p:txBody>
          <a:bodyPr wrap="square">
            <a:spAutoFit/>
          </a:bodyPr>
          <a:lstStyle/>
          <a:p>
            <a:pPr lvl="1" algn="just"/>
            <a:endParaRPr lang="es-CO" sz="2300" b="1" dirty="0">
              <a:solidFill>
                <a:schemeClr val="tx1"/>
              </a:solidFill>
              <a:latin typeface="Avenir" panose="020B0604020202020204" charset="0"/>
              <a:cs typeface="Avenir" panose="020B0604020202020204" charset="0"/>
            </a:endParaRPr>
          </a:p>
          <a:p>
            <a:pPr lvl="1" algn="just"/>
            <a:r>
              <a:rPr lang="es-CO" sz="2300" dirty="0">
                <a:solidFill>
                  <a:schemeClr val="tx1"/>
                </a:solidFill>
                <a:latin typeface="Avenir" panose="020B0604020202020204" charset="0"/>
                <a:cs typeface="Avenir" panose="020B0604020202020204" charset="0"/>
              </a:rPr>
              <a:t>En línea con nuestro compromiso continuo con la ODS 11, Hugger Island establece las siguientes metas para el año 2025:</a:t>
            </a:r>
          </a:p>
          <a:p>
            <a:pPr lvl="1" algn="just"/>
            <a:endParaRPr lang="es-CO" sz="2300" dirty="0">
              <a:solidFill>
                <a:schemeClr val="tx1"/>
              </a:solidFill>
              <a:latin typeface="Avenir" panose="020B0604020202020204" charset="0"/>
              <a:cs typeface="Avenir" panose="020B0604020202020204" charset="0"/>
            </a:endParaRPr>
          </a:p>
          <a:p>
            <a:pPr lvl="1" algn="just"/>
            <a:r>
              <a:rPr lang="es-CO" sz="2300" u="sng" dirty="0">
                <a:solidFill>
                  <a:schemeClr val="tx1"/>
                </a:solidFill>
                <a:latin typeface="Avenir" panose="020B0604020202020204" charset="0"/>
                <a:cs typeface="Avenir" panose="020B0604020202020204" charset="0"/>
              </a:rPr>
              <a:t>Fomento del Uso de Medios de Transporte Sostenibles: </a:t>
            </a:r>
            <a:r>
              <a:rPr lang="es-ES" sz="2300" dirty="0">
                <a:solidFill>
                  <a:schemeClr val="tx1"/>
                </a:solidFill>
                <a:latin typeface="Avenir" panose="020B0604020202020204" charset="0"/>
              </a:rPr>
              <a:t>Promoveremos activamente el uso de medios de transporte amigables con el medio ambiente entre nuestros colaboradores. Implementaremos incentivos y programas internos que fomenten el uso de bicicletas, patines, transporte público o vehículos compartidos, reduciendo así nuestra huella de carbono y mejorando la calidad del entorno urbano.</a:t>
            </a:r>
          </a:p>
          <a:p>
            <a:pPr lvl="1" algn="just"/>
            <a:endParaRPr lang="es-CO" sz="2300" dirty="0">
              <a:solidFill>
                <a:schemeClr val="tx1"/>
              </a:solidFill>
              <a:latin typeface="Avenir" panose="020B0604020202020204" charset="0"/>
            </a:endParaRPr>
          </a:p>
          <a:p>
            <a:pPr lvl="1" algn="just"/>
            <a:r>
              <a:rPr lang="es-CO" sz="2300" u="sng" dirty="0">
                <a:solidFill>
                  <a:schemeClr val="tx1"/>
                </a:solidFill>
                <a:latin typeface="Avenir" panose="020B0604020202020204" charset="0"/>
                <a:cs typeface="Avenir" panose="020B0604020202020204" charset="0"/>
              </a:rPr>
              <a:t>Incremento en el Uso de Tecnologías Energéticamente Eficientes: </a:t>
            </a:r>
            <a:r>
              <a:rPr lang="es-ES" sz="2300" dirty="0">
                <a:solidFill>
                  <a:schemeClr val="tx1"/>
                </a:solidFill>
                <a:latin typeface="Avenir" panose="020B0604020202020204" charset="0"/>
              </a:rPr>
              <a:t>Nos proponemos optimizar el consumo energético mediante la implementación de tecnologías más limpias y eficientes. Realizaremos inversiones en sistemas de iluminación de bajo consumo y automatización energética, contribuyendo a la sostenibilidad ambiental y a la mitigación del cambio climático desde nuestras operaciones.</a:t>
            </a:r>
          </a:p>
          <a:p>
            <a:pPr lvl="1" algn="just"/>
            <a:endParaRPr lang="es-CO" sz="2300" dirty="0">
              <a:solidFill>
                <a:schemeClr val="tx1"/>
              </a:solidFill>
              <a:latin typeface="Avenir" panose="020B0604020202020204" charset="0"/>
            </a:endParaRPr>
          </a:p>
          <a:p>
            <a:pPr lvl="1" algn="just"/>
            <a:r>
              <a:rPr lang="es-CO" sz="2300" u="sng" dirty="0">
                <a:solidFill>
                  <a:schemeClr val="tx1"/>
                </a:solidFill>
                <a:latin typeface="Avenir" panose="020B0604020202020204" charset="0"/>
                <a:cs typeface="Avenir" panose="020B0604020202020204" charset="0"/>
              </a:rPr>
              <a:t>Promoción de Oportunidades de Capacitación Gratuita</a:t>
            </a:r>
            <a:r>
              <a:rPr lang="es-CO" sz="2300" dirty="0">
                <a:solidFill>
                  <a:schemeClr val="tx1"/>
                </a:solidFill>
                <a:latin typeface="Avenir" panose="020B0604020202020204" charset="0"/>
                <a:cs typeface="Avenir" panose="020B0604020202020204" charset="0"/>
              </a:rPr>
              <a:t>: </a:t>
            </a:r>
            <a:r>
              <a:rPr lang="es-ES" sz="2300" dirty="0">
                <a:solidFill>
                  <a:schemeClr val="tx1"/>
                </a:solidFill>
                <a:latin typeface="Avenir" panose="020B0604020202020204" charset="0"/>
              </a:rPr>
              <a:t>Ofreceremos programas de formación gratuitos y accesibles para nuestros colaboradores y la comunidad, fortaleciendo habilidades profesionales, personales y técnicas. Estas iniciativas buscan democratizar el conocimiento, fomentar la empleabilidad y generar un impacto positivo y duradero en nuestro entorno.</a:t>
            </a:r>
          </a:p>
          <a:p>
            <a:pPr lvl="1" algn="just"/>
            <a:endParaRPr lang="es-CO" sz="2300" dirty="0">
              <a:solidFill>
                <a:schemeClr val="tx1"/>
              </a:solidFill>
              <a:latin typeface="Avenir" panose="020B0604020202020204" charset="0"/>
            </a:endParaRPr>
          </a:p>
          <a:p>
            <a:pPr lvl="1" algn="just"/>
            <a:r>
              <a:rPr lang="es-CO" sz="2300" dirty="0">
                <a:solidFill>
                  <a:schemeClr val="tx1"/>
                </a:solidFill>
                <a:latin typeface="Avenir" panose="020B0604020202020204" charset="0"/>
                <a:cs typeface="Avenir" panose="020B0604020202020204" charset="0"/>
              </a:rPr>
              <a:t>Al establecer estas metas para el nuevo periodo, reafirmamos nuestro compromiso con el desarrollo sostenible y la equidad en nuestra comunidad empresarial, trabajando hacia un futuro más justo, inclusivo y próspero para todos.</a:t>
            </a:r>
          </a:p>
        </p:txBody>
      </p:sp>
      <p:pic>
        <p:nvPicPr>
          <p:cNvPr id="26" name="Imagen 25">
            <a:extLst>
              <a:ext uri="{FF2B5EF4-FFF2-40B4-BE49-F238E27FC236}">
                <a16:creationId xmlns:a16="http://schemas.microsoft.com/office/drawing/2014/main" id="{094DCE51-A0ED-420B-8BD7-42AEB0DFFD9D}"/>
              </a:ext>
            </a:extLst>
          </p:cNvPr>
          <p:cNvPicPr>
            <a:picLocks noChangeAspect="1"/>
          </p:cNvPicPr>
          <p:nvPr/>
        </p:nvPicPr>
        <p:blipFill>
          <a:blip r:embed="rId4"/>
          <a:stretch>
            <a:fillRect/>
          </a:stretch>
        </p:blipFill>
        <p:spPr>
          <a:xfrm>
            <a:off x="-267202" y="10544663"/>
            <a:ext cx="2266951" cy="1791715"/>
          </a:xfrm>
          <a:prstGeom prst="rect">
            <a:avLst/>
          </a:prstGeom>
        </p:spPr>
      </p:pic>
      <p:pic>
        <p:nvPicPr>
          <p:cNvPr id="27" name="Imagen 26">
            <a:extLst>
              <a:ext uri="{FF2B5EF4-FFF2-40B4-BE49-F238E27FC236}">
                <a16:creationId xmlns:a16="http://schemas.microsoft.com/office/drawing/2014/main" id="{BC5BF302-DC64-42BC-97F9-047C9B8753F8}"/>
              </a:ext>
            </a:extLst>
          </p:cNvPr>
          <p:cNvPicPr>
            <a:picLocks noChangeAspect="1"/>
          </p:cNvPicPr>
          <p:nvPr/>
        </p:nvPicPr>
        <p:blipFill rotWithShape="1">
          <a:blip r:embed="rId5"/>
          <a:srcRect r="4931" b="3074"/>
          <a:stretch/>
        </p:blipFill>
        <p:spPr>
          <a:xfrm>
            <a:off x="877823" y="604122"/>
            <a:ext cx="1881419" cy="1905853"/>
          </a:xfrm>
          <a:prstGeom prst="rect">
            <a:avLst/>
          </a:prstGeom>
        </p:spPr>
      </p:pic>
    </p:spTree>
    <p:extLst>
      <p:ext uri="{BB962C8B-B14F-4D97-AF65-F5344CB8AC3E}">
        <p14:creationId xmlns:p14="http://schemas.microsoft.com/office/powerpoint/2010/main" val="151944924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48268D-B3C4-4D27-80FE-64F382FC7B35}"/>
              </a:ext>
            </a:extLst>
          </p:cNvPr>
          <p:cNvPicPr>
            <a:picLocks noChangeAspect="1"/>
          </p:cNvPicPr>
          <p:nvPr/>
        </p:nvPicPr>
        <p:blipFill rotWithShape="1">
          <a:blip r:embed="rId2"/>
          <a:srcRect l="58965" t="22471" r="3891" b="41494"/>
          <a:stretch/>
        </p:blipFill>
        <p:spPr>
          <a:xfrm>
            <a:off x="4721100" y="4975982"/>
            <a:ext cx="3310758" cy="1806654"/>
          </a:xfrm>
          <a:prstGeom prst="rect">
            <a:avLst/>
          </a:prstGeom>
        </p:spPr>
      </p:pic>
      <p:pic>
        <p:nvPicPr>
          <p:cNvPr id="5" name="Imagen 4">
            <a:extLst>
              <a:ext uri="{FF2B5EF4-FFF2-40B4-BE49-F238E27FC236}">
                <a16:creationId xmlns:a16="http://schemas.microsoft.com/office/drawing/2014/main" id="{8F87A678-8847-471E-B961-B7AADD58C1FF}"/>
              </a:ext>
            </a:extLst>
          </p:cNvPr>
          <p:cNvPicPr>
            <a:picLocks noChangeAspect="1"/>
          </p:cNvPicPr>
          <p:nvPr/>
        </p:nvPicPr>
        <p:blipFill rotWithShape="1">
          <a:blip r:embed="rId3">
            <a:extLst>
              <a:ext uri="{28A0092B-C50C-407E-A947-70E740481C1C}">
                <a14:useLocalDpi xmlns:a14="http://schemas.microsoft.com/office/drawing/2010/main" val="0"/>
              </a:ext>
            </a:extLst>
          </a:blip>
          <a:srcRect l="8104" t="22622" r="65513" b="61831"/>
          <a:stretch/>
        </p:blipFill>
        <p:spPr>
          <a:xfrm>
            <a:off x="2508052" y="8518520"/>
            <a:ext cx="2963292" cy="1309619"/>
          </a:xfrm>
          <a:prstGeom prst="rect">
            <a:avLst/>
          </a:prstGeom>
        </p:spPr>
      </p:pic>
      <p:pic>
        <p:nvPicPr>
          <p:cNvPr id="6" name="Imagen 5">
            <a:extLst>
              <a:ext uri="{FF2B5EF4-FFF2-40B4-BE49-F238E27FC236}">
                <a16:creationId xmlns:a16="http://schemas.microsoft.com/office/drawing/2014/main" id="{5739AECC-7AD7-4C8D-8F91-C234E25CD65F}"/>
              </a:ext>
            </a:extLst>
          </p:cNvPr>
          <p:cNvPicPr>
            <a:picLocks noChangeAspect="1"/>
          </p:cNvPicPr>
          <p:nvPr/>
        </p:nvPicPr>
        <p:blipFill rotWithShape="1">
          <a:blip r:embed="rId3">
            <a:extLst>
              <a:ext uri="{28A0092B-C50C-407E-A947-70E740481C1C}">
                <a14:useLocalDpi xmlns:a14="http://schemas.microsoft.com/office/drawing/2010/main" val="0"/>
              </a:ext>
            </a:extLst>
          </a:blip>
          <a:srcRect l="36267" t="22622" r="44860" b="64115"/>
          <a:stretch/>
        </p:blipFill>
        <p:spPr>
          <a:xfrm>
            <a:off x="601540" y="6317900"/>
            <a:ext cx="3609470" cy="1902372"/>
          </a:xfrm>
          <a:prstGeom prst="rect">
            <a:avLst/>
          </a:prstGeom>
        </p:spPr>
      </p:pic>
      <p:pic>
        <p:nvPicPr>
          <p:cNvPr id="7" name="Imagen 6">
            <a:extLst>
              <a:ext uri="{FF2B5EF4-FFF2-40B4-BE49-F238E27FC236}">
                <a16:creationId xmlns:a16="http://schemas.microsoft.com/office/drawing/2014/main" id="{131A44AE-71D8-4BD1-9B9F-9C4D3D95E686}"/>
              </a:ext>
            </a:extLst>
          </p:cNvPr>
          <p:cNvPicPr>
            <a:picLocks noChangeAspect="1"/>
          </p:cNvPicPr>
          <p:nvPr/>
        </p:nvPicPr>
        <p:blipFill rotWithShape="1">
          <a:blip r:embed="rId3">
            <a:extLst>
              <a:ext uri="{28A0092B-C50C-407E-A947-70E740481C1C}">
                <a14:useLocalDpi xmlns:a14="http://schemas.microsoft.com/office/drawing/2010/main" val="0"/>
              </a:ext>
            </a:extLst>
          </a:blip>
          <a:srcRect l="66053" t="24271" r="22736" b="67925"/>
          <a:stretch/>
        </p:blipFill>
        <p:spPr>
          <a:xfrm>
            <a:off x="4160611" y="6823912"/>
            <a:ext cx="2899079" cy="1513490"/>
          </a:xfrm>
          <a:prstGeom prst="rect">
            <a:avLst/>
          </a:prstGeom>
        </p:spPr>
      </p:pic>
      <p:pic>
        <p:nvPicPr>
          <p:cNvPr id="8" name="Imagen 7">
            <a:extLst>
              <a:ext uri="{FF2B5EF4-FFF2-40B4-BE49-F238E27FC236}">
                <a16:creationId xmlns:a16="http://schemas.microsoft.com/office/drawing/2014/main" id="{A8E320C1-85BC-4EC3-94BC-D4259E24628F}"/>
              </a:ext>
            </a:extLst>
          </p:cNvPr>
          <p:cNvPicPr>
            <a:picLocks noChangeAspect="1"/>
          </p:cNvPicPr>
          <p:nvPr/>
        </p:nvPicPr>
        <p:blipFill rotWithShape="1">
          <a:blip r:embed="rId4"/>
          <a:srcRect l="67791" t="25058" r="13104" b="59253"/>
          <a:stretch/>
        </p:blipFill>
        <p:spPr>
          <a:xfrm>
            <a:off x="11744473" y="5154368"/>
            <a:ext cx="3105806" cy="1434663"/>
          </a:xfrm>
          <a:prstGeom prst="rect">
            <a:avLst/>
          </a:prstGeom>
        </p:spPr>
      </p:pic>
      <p:pic>
        <p:nvPicPr>
          <p:cNvPr id="9" name="Imagen 8">
            <a:extLst>
              <a:ext uri="{FF2B5EF4-FFF2-40B4-BE49-F238E27FC236}">
                <a16:creationId xmlns:a16="http://schemas.microsoft.com/office/drawing/2014/main" id="{30CAF292-6C05-422E-8619-D76CFE627190}"/>
              </a:ext>
            </a:extLst>
          </p:cNvPr>
          <p:cNvPicPr>
            <a:picLocks noChangeAspect="1"/>
          </p:cNvPicPr>
          <p:nvPr/>
        </p:nvPicPr>
        <p:blipFill rotWithShape="1">
          <a:blip r:embed="rId5"/>
          <a:srcRect l="62360" t="23161" r="6401" b="44770"/>
          <a:stretch/>
        </p:blipFill>
        <p:spPr>
          <a:xfrm>
            <a:off x="11243100" y="8219872"/>
            <a:ext cx="2806262" cy="1620450"/>
          </a:xfrm>
          <a:prstGeom prst="rect">
            <a:avLst/>
          </a:prstGeom>
        </p:spPr>
      </p:pic>
      <p:pic>
        <p:nvPicPr>
          <p:cNvPr id="10" name="Imagen 9">
            <a:extLst>
              <a:ext uri="{FF2B5EF4-FFF2-40B4-BE49-F238E27FC236}">
                <a16:creationId xmlns:a16="http://schemas.microsoft.com/office/drawing/2014/main" id="{38D17566-8F78-4169-826B-0C74B272437E}"/>
              </a:ext>
            </a:extLst>
          </p:cNvPr>
          <p:cNvPicPr>
            <a:picLocks noChangeAspect="1"/>
          </p:cNvPicPr>
          <p:nvPr/>
        </p:nvPicPr>
        <p:blipFill rotWithShape="1">
          <a:blip r:embed="rId6"/>
          <a:srcRect l="69440" t="25574" r="14849" b="62184"/>
          <a:stretch/>
        </p:blipFill>
        <p:spPr>
          <a:xfrm>
            <a:off x="5602303" y="8475967"/>
            <a:ext cx="3342290" cy="1464830"/>
          </a:xfrm>
          <a:prstGeom prst="rect">
            <a:avLst/>
          </a:prstGeom>
        </p:spPr>
      </p:pic>
      <p:pic>
        <p:nvPicPr>
          <p:cNvPr id="11" name="Imagen 10">
            <a:extLst>
              <a:ext uri="{FF2B5EF4-FFF2-40B4-BE49-F238E27FC236}">
                <a16:creationId xmlns:a16="http://schemas.microsoft.com/office/drawing/2014/main" id="{84405875-11D4-4AE5-9781-42AEF897597E}"/>
              </a:ext>
            </a:extLst>
          </p:cNvPr>
          <p:cNvPicPr>
            <a:picLocks noChangeAspect="1"/>
          </p:cNvPicPr>
          <p:nvPr/>
        </p:nvPicPr>
        <p:blipFill rotWithShape="1">
          <a:blip r:embed="rId7"/>
          <a:srcRect l="64882" t="19712" r="14558" b="57184"/>
          <a:stretch/>
        </p:blipFill>
        <p:spPr>
          <a:xfrm>
            <a:off x="12311018" y="6259547"/>
            <a:ext cx="2478865" cy="1566829"/>
          </a:xfrm>
          <a:prstGeom prst="rect">
            <a:avLst/>
          </a:prstGeom>
        </p:spPr>
      </p:pic>
      <p:pic>
        <p:nvPicPr>
          <p:cNvPr id="12" name="Imagen 11">
            <a:extLst>
              <a:ext uri="{FF2B5EF4-FFF2-40B4-BE49-F238E27FC236}">
                <a16:creationId xmlns:a16="http://schemas.microsoft.com/office/drawing/2014/main" id="{14C4DE5A-5E4F-4BA4-A33B-0932E87200EA}"/>
              </a:ext>
            </a:extLst>
          </p:cNvPr>
          <p:cNvPicPr>
            <a:picLocks noChangeAspect="1"/>
          </p:cNvPicPr>
          <p:nvPr/>
        </p:nvPicPr>
        <p:blipFill rotWithShape="1">
          <a:blip r:embed="rId8"/>
          <a:srcRect l="58481" t="23506" r="4084" b="58390"/>
          <a:stretch/>
        </p:blipFill>
        <p:spPr>
          <a:xfrm>
            <a:off x="336635" y="10539088"/>
            <a:ext cx="2676525" cy="728070"/>
          </a:xfrm>
          <a:prstGeom prst="rect">
            <a:avLst/>
          </a:prstGeom>
        </p:spPr>
      </p:pic>
      <p:pic>
        <p:nvPicPr>
          <p:cNvPr id="13" name="Imagen 12">
            <a:extLst>
              <a:ext uri="{FF2B5EF4-FFF2-40B4-BE49-F238E27FC236}">
                <a16:creationId xmlns:a16="http://schemas.microsoft.com/office/drawing/2014/main" id="{C255ECE6-4B63-440D-829B-87F75BE9D877}"/>
              </a:ext>
            </a:extLst>
          </p:cNvPr>
          <p:cNvPicPr>
            <a:picLocks noChangeAspect="1"/>
          </p:cNvPicPr>
          <p:nvPr/>
        </p:nvPicPr>
        <p:blipFill rotWithShape="1">
          <a:blip r:embed="rId9"/>
          <a:srcRect l="67306" t="27816" r="9418" b="42529"/>
          <a:stretch/>
        </p:blipFill>
        <p:spPr>
          <a:xfrm>
            <a:off x="390931" y="8279346"/>
            <a:ext cx="2537508" cy="1818548"/>
          </a:xfrm>
          <a:prstGeom prst="rect">
            <a:avLst/>
          </a:prstGeom>
        </p:spPr>
      </p:pic>
      <p:pic>
        <p:nvPicPr>
          <p:cNvPr id="14" name="Imagen 13">
            <a:extLst>
              <a:ext uri="{FF2B5EF4-FFF2-40B4-BE49-F238E27FC236}">
                <a16:creationId xmlns:a16="http://schemas.microsoft.com/office/drawing/2014/main" id="{D33CFF57-F537-4021-9328-F3129C3EC143}"/>
              </a:ext>
            </a:extLst>
          </p:cNvPr>
          <p:cNvPicPr>
            <a:picLocks noChangeAspect="1"/>
          </p:cNvPicPr>
          <p:nvPr/>
        </p:nvPicPr>
        <p:blipFill rotWithShape="1">
          <a:blip r:embed="rId3">
            <a:extLst>
              <a:ext uri="{28A0092B-C50C-407E-A947-70E740481C1C}">
                <a14:useLocalDpi xmlns:a14="http://schemas.microsoft.com/office/drawing/2010/main" val="0"/>
              </a:ext>
            </a:extLst>
          </a:blip>
          <a:srcRect l="60068" t="16315" r="27921" b="75729"/>
          <a:stretch/>
        </p:blipFill>
        <p:spPr>
          <a:xfrm>
            <a:off x="7043833" y="4135174"/>
            <a:ext cx="3105806" cy="1543052"/>
          </a:xfrm>
          <a:prstGeom prst="rect">
            <a:avLst/>
          </a:prstGeom>
        </p:spPr>
      </p:pic>
      <p:pic>
        <p:nvPicPr>
          <p:cNvPr id="15" name="Imagen 14">
            <a:extLst>
              <a:ext uri="{FF2B5EF4-FFF2-40B4-BE49-F238E27FC236}">
                <a16:creationId xmlns:a16="http://schemas.microsoft.com/office/drawing/2014/main" id="{B051E0DE-7388-4514-8FD2-D25B0BCF04D6}"/>
              </a:ext>
            </a:extLst>
          </p:cNvPr>
          <p:cNvPicPr>
            <a:picLocks noChangeAspect="1"/>
          </p:cNvPicPr>
          <p:nvPr/>
        </p:nvPicPr>
        <p:blipFill rotWithShape="1">
          <a:blip r:embed="rId3">
            <a:extLst>
              <a:ext uri="{28A0092B-C50C-407E-A947-70E740481C1C}">
                <a14:useLocalDpi xmlns:a14="http://schemas.microsoft.com/office/drawing/2010/main" val="0"/>
              </a:ext>
            </a:extLst>
          </a:blip>
          <a:srcRect l="4879" t="41450" r="72014" b="49662"/>
          <a:stretch/>
        </p:blipFill>
        <p:spPr>
          <a:xfrm>
            <a:off x="8127999" y="5745868"/>
            <a:ext cx="3310758" cy="955112"/>
          </a:xfrm>
          <a:prstGeom prst="rect">
            <a:avLst/>
          </a:prstGeom>
        </p:spPr>
      </p:pic>
      <p:pic>
        <p:nvPicPr>
          <p:cNvPr id="16" name="Imagen 15">
            <a:extLst>
              <a:ext uri="{FF2B5EF4-FFF2-40B4-BE49-F238E27FC236}">
                <a16:creationId xmlns:a16="http://schemas.microsoft.com/office/drawing/2014/main" id="{608684D4-F613-462E-BBBB-9B77329B7B63}"/>
              </a:ext>
            </a:extLst>
          </p:cNvPr>
          <p:cNvPicPr>
            <a:picLocks noChangeAspect="1"/>
          </p:cNvPicPr>
          <p:nvPr/>
        </p:nvPicPr>
        <p:blipFill rotWithShape="1">
          <a:blip r:embed="rId10"/>
          <a:srcRect l="61389" t="26794" r="7372" b="45288"/>
          <a:stretch/>
        </p:blipFill>
        <p:spPr>
          <a:xfrm>
            <a:off x="12405637" y="2779801"/>
            <a:ext cx="3110871" cy="1563847"/>
          </a:xfrm>
          <a:prstGeom prst="rect">
            <a:avLst/>
          </a:prstGeom>
        </p:spPr>
      </p:pic>
      <p:pic>
        <p:nvPicPr>
          <p:cNvPr id="17" name="Imagen 16">
            <a:extLst>
              <a:ext uri="{FF2B5EF4-FFF2-40B4-BE49-F238E27FC236}">
                <a16:creationId xmlns:a16="http://schemas.microsoft.com/office/drawing/2014/main" id="{C61F2D06-E27F-4F04-8692-5CAD0CAFF220}"/>
              </a:ext>
            </a:extLst>
          </p:cNvPr>
          <p:cNvPicPr>
            <a:picLocks noChangeAspect="1"/>
          </p:cNvPicPr>
          <p:nvPr/>
        </p:nvPicPr>
        <p:blipFill rotWithShape="1">
          <a:blip r:embed="rId11"/>
          <a:srcRect l="61018" t="22087" r="21929" b="45844"/>
          <a:stretch/>
        </p:blipFill>
        <p:spPr>
          <a:xfrm>
            <a:off x="5036592" y="2665954"/>
            <a:ext cx="1706729" cy="1805431"/>
          </a:xfrm>
          <a:prstGeom prst="rect">
            <a:avLst/>
          </a:prstGeom>
        </p:spPr>
      </p:pic>
      <p:pic>
        <p:nvPicPr>
          <p:cNvPr id="19" name="Imagen 18">
            <a:extLst>
              <a:ext uri="{FF2B5EF4-FFF2-40B4-BE49-F238E27FC236}">
                <a16:creationId xmlns:a16="http://schemas.microsoft.com/office/drawing/2014/main" id="{1F639D99-C2D6-4EE2-9879-268C3A8F404F}"/>
              </a:ext>
            </a:extLst>
          </p:cNvPr>
          <p:cNvPicPr>
            <a:picLocks noChangeAspect="1"/>
          </p:cNvPicPr>
          <p:nvPr/>
        </p:nvPicPr>
        <p:blipFill rotWithShape="1">
          <a:blip r:embed="rId12"/>
          <a:srcRect l="59718" t="32763" r="6716" b="50738"/>
          <a:stretch/>
        </p:blipFill>
        <p:spPr>
          <a:xfrm>
            <a:off x="10747312" y="4264707"/>
            <a:ext cx="3913767" cy="1082116"/>
          </a:xfrm>
          <a:prstGeom prst="rect">
            <a:avLst/>
          </a:prstGeom>
        </p:spPr>
      </p:pic>
      <p:pic>
        <p:nvPicPr>
          <p:cNvPr id="20" name="Imagen 19">
            <a:extLst>
              <a:ext uri="{FF2B5EF4-FFF2-40B4-BE49-F238E27FC236}">
                <a16:creationId xmlns:a16="http://schemas.microsoft.com/office/drawing/2014/main" id="{6D55D188-771B-4440-8DD3-DCC700C0047F}"/>
              </a:ext>
            </a:extLst>
          </p:cNvPr>
          <p:cNvPicPr>
            <a:picLocks noChangeAspect="1"/>
          </p:cNvPicPr>
          <p:nvPr/>
        </p:nvPicPr>
        <p:blipFill rotWithShape="1">
          <a:blip r:embed="rId13"/>
          <a:srcRect l="66118" t="36510" r="9806" b="42685"/>
          <a:stretch/>
        </p:blipFill>
        <p:spPr>
          <a:xfrm>
            <a:off x="6965715" y="2863344"/>
            <a:ext cx="3920385" cy="1905589"/>
          </a:xfrm>
          <a:prstGeom prst="rect">
            <a:avLst/>
          </a:prstGeom>
        </p:spPr>
      </p:pic>
      <p:pic>
        <p:nvPicPr>
          <p:cNvPr id="21" name="Imagen 20">
            <a:extLst>
              <a:ext uri="{FF2B5EF4-FFF2-40B4-BE49-F238E27FC236}">
                <a16:creationId xmlns:a16="http://schemas.microsoft.com/office/drawing/2014/main" id="{CC5E1F93-A194-47C4-A0A5-B396BCF5A7D3}"/>
              </a:ext>
            </a:extLst>
          </p:cNvPr>
          <p:cNvPicPr>
            <a:picLocks noChangeAspect="1"/>
          </p:cNvPicPr>
          <p:nvPr/>
        </p:nvPicPr>
        <p:blipFill rotWithShape="1">
          <a:blip r:embed="rId14"/>
          <a:srcRect l="58384" t="27317" r="4049" b="48614"/>
          <a:stretch/>
        </p:blipFill>
        <p:spPr>
          <a:xfrm>
            <a:off x="7469030" y="6746477"/>
            <a:ext cx="4529305" cy="1632316"/>
          </a:xfrm>
          <a:prstGeom prst="rect">
            <a:avLst/>
          </a:prstGeom>
        </p:spPr>
      </p:pic>
      <p:pic>
        <p:nvPicPr>
          <p:cNvPr id="22" name="Imagen 21">
            <a:extLst>
              <a:ext uri="{FF2B5EF4-FFF2-40B4-BE49-F238E27FC236}">
                <a16:creationId xmlns:a16="http://schemas.microsoft.com/office/drawing/2014/main" id="{E07B77B5-5B13-430C-88C7-D1E42436107A}"/>
              </a:ext>
            </a:extLst>
          </p:cNvPr>
          <p:cNvPicPr>
            <a:picLocks noChangeAspect="1"/>
          </p:cNvPicPr>
          <p:nvPr/>
        </p:nvPicPr>
        <p:blipFill rotWithShape="1">
          <a:blip r:embed="rId15"/>
          <a:srcRect l="36659" t="24394" r="23383" b="52471"/>
          <a:stretch/>
        </p:blipFill>
        <p:spPr>
          <a:xfrm>
            <a:off x="529729" y="5049916"/>
            <a:ext cx="3901178" cy="1270573"/>
          </a:xfrm>
          <a:prstGeom prst="rect">
            <a:avLst/>
          </a:prstGeom>
        </p:spPr>
      </p:pic>
      <p:sp>
        <p:nvSpPr>
          <p:cNvPr id="23" name="Rectángulo 22">
            <a:extLst>
              <a:ext uri="{FF2B5EF4-FFF2-40B4-BE49-F238E27FC236}">
                <a16:creationId xmlns:a16="http://schemas.microsoft.com/office/drawing/2014/main" id="{4D2DBD4E-1E3B-4269-86C8-37739D5ADA9E}"/>
              </a:ext>
            </a:extLst>
          </p:cNvPr>
          <p:cNvSpPr/>
          <p:nvPr/>
        </p:nvSpPr>
        <p:spPr>
          <a:xfrm>
            <a:off x="292241" y="662855"/>
            <a:ext cx="15671517" cy="1015663"/>
          </a:xfrm>
          <a:prstGeom prst="rect">
            <a:avLst/>
          </a:prstGeom>
        </p:spPr>
        <p:txBody>
          <a:bodyPr wrap="square">
            <a:spAutoFit/>
          </a:bodyPr>
          <a:lstStyle/>
          <a:p>
            <a:r>
              <a:rPr lang="es-MX" sz="6000" b="1" dirty="0">
                <a:solidFill>
                  <a:schemeClr val="accent5">
                    <a:lumMod val="75000"/>
                  </a:schemeClr>
                </a:solidFill>
                <a:latin typeface="DK Lemon Yellow Sun" panose="02000000000000000000" pitchFamily="50" charset="0"/>
              </a:rPr>
              <a:t>Algunos DE NUESTROS CLIENTES, PROVEEDORES Y ALIADOS:</a:t>
            </a:r>
            <a:endParaRPr lang="es-CO" sz="6000" b="1" dirty="0">
              <a:solidFill>
                <a:schemeClr val="accent5">
                  <a:lumMod val="75000"/>
                </a:schemeClr>
              </a:solidFill>
              <a:latin typeface="DK Lemon Yellow Sun" panose="02000000000000000000" pitchFamily="50" charset="0"/>
            </a:endParaRPr>
          </a:p>
        </p:txBody>
      </p:sp>
      <p:pic>
        <p:nvPicPr>
          <p:cNvPr id="24" name="Imagen 23">
            <a:extLst>
              <a:ext uri="{FF2B5EF4-FFF2-40B4-BE49-F238E27FC236}">
                <a16:creationId xmlns:a16="http://schemas.microsoft.com/office/drawing/2014/main" id="{6D9A30B0-8DFA-471F-992F-E89D5D02E464}"/>
              </a:ext>
            </a:extLst>
          </p:cNvPr>
          <p:cNvPicPr>
            <a:picLocks noChangeAspect="1"/>
          </p:cNvPicPr>
          <p:nvPr/>
        </p:nvPicPr>
        <p:blipFill rotWithShape="1">
          <a:blip r:embed="rId3">
            <a:extLst>
              <a:ext uri="{28A0092B-C50C-407E-A947-70E740481C1C}">
                <a14:useLocalDpi xmlns:a14="http://schemas.microsoft.com/office/drawing/2010/main" val="0"/>
              </a:ext>
            </a:extLst>
          </a:blip>
          <a:srcRect l="69603" t="66845" r="13652" b="22784"/>
          <a:stretch/>
        </p:blipFill>
        <p:spPr>
          <a:xfrm>
            <a:off x="582103" y="3413979"/>
            <a:ext cx="4329944" cy="2011155"/>
          </a:xfrm>
          <a:prstGeom prst="rect">
            <a:avLst/>
          </a:prstGeom>
        </p:spPr>
      </p:pic>
      <p:pic>
        <p:nvPicPr>
          <p:cNvPr id="3" name="Imagen 2">
            <a:extLst>
              <a:ext uri="{FF2B5EF4-FFF2-40B4-BE49-F238E27FC236}">
                <a16:creationId xmlns:a16="http://schemas.microsoft.com/office/drawing/2014/main" id="{E20F9647-822B-4808-A1CE-62305E749D02}"/>
              </a:ext>
            </a:extLst>
          </p:cNvPr>
          <p:cNvPicPr>
            <a:picLocks noChangeAspect="1"/>
          </p:cNvPicPr>
          <p:nvPr/>
        </p:nvPicPr>
        <p:blipFill>
          <a:blip r:embed="rId16"/>
          <a:stretch>
            <a:fillRect/>
          </a:stretch>
        </p:blipFill>
        <p:spPr>
          <a:xfrm>
            <a:off x="9071750" y="8378793"/>
            <a:ext cx="2187492" cy="1401363"/>
          </a:xfrm>
          <a:prstGeom prst="rect">
            <a:avLst/>
          </a:prstGeom>
        </p:spPr>
      </p:pic>
      <p:pic>
        <p:nvPicPr>
          <p:cNvPr id="18" name="Imagen 17">
            <a:extLst>
              <a:ext uri="{FF2B5EF4-FFF2-40B4-BE49-F238E27FC236}">
                <a16:creationId xmlns:a16="http://schemas.microsoft.com/office/drawing/2014/main" id="{B4F4FB87-37E6-4256-847F-452E1D9E07D8}"/>
              </a:ext>
            </a:extLst>
          </p:cNvPr>
          <p:cNvPicPr>
            <a:picLocks noChangeAspect="1"/>
          </p:cNvPicPr>
          <p:nvPr/>
        </p:nvPicPr>
        <p:blipFill>
          <a:blip r:embed="rId17"/>
          <a:stretch>
            <a:fillRect/>
          </a:stretch>
        </p:blipFill>
        <p:spPr>
          <a:xfrm>
            <a:off x="12497338" y="2859164"/>
            <a:ext cx="1295581" cy="441434"/>
          </a:xfrm>
          <a:prstGeom prst="rect">
            <a:avLst/>
          </a:prstGeom>
        </p:spPr>
      </p:pic>
      <p:pic>
        <p:nvPicPr>
          <p:cNvPr id="2" name="Imagen 1">
            <a:extLst>
              <a:ext uri="{FF2B5EF4-FFF2-40B4-BE49-F238E27FC236}">
                <a16:creationId xmlns:a16="http://schemas.microsoft.com/office/drawing/2014/main" id="{09CD7DF3-3389-4312-AB5F-39F6E83CDF26}"/>
              </a:ext>
            </a:extLst>
          </p:cNvPr>
          <p:cNvPicPr>
            <a:picLocks noChangeAspect="1"/>
          </p:cNvPicPr>
          <p:nvPr/>
        </p:nvPicPr>
        <p:blipFill>
          <a:blip r:embed="rId18"/>
          <a:stretch>
            <a:fillRect/>
          </a:stretch>
        </p:blipFill>
        <p:spPr>
          <a:xfrm>
            <a:off x="7393375" y="2607060"/>
            <a:ext cx="2406721" cy="829501"/>
          </a:xfrm>
          <a:prstGeom prst="rect">
            <a:avLst/>
          </a:prstGeom>
        </p:spPr>
      </p:pic>
      <p:pic>
        <p:nvPicPr>
          <p:cNvPr id="26" name="Imagen 25">
            <a:extLst>
              <a:ext uri="{FF2B5EF4-FFF2-40B4-BE49-F238E27FC236}">
                <a16:creationId xmlns:a16="http://schemas.microsoft.com/office/drawing/2014/main" id="{47F218A9-8991-4EE8-BE36-4EA4476C2AF3}"/>
              </a:ext>
            </a:extLst>
          </p:cNvPr>
          <p:cNvPicPr>
            <a:picLocks noChangeAspect="1"/>
          </p:cNvPicPr>
          <p:nvPr/>
        </p:nvPicPr>
        <p:blipFill>
          <a:blip r:embed="rId19"/>
          <a:stretch>
            <a:fillRect/>
          </a:stretch>
        </p:blipFill>
        <p:spPr>
          <a:xfrm>
            <a:off x="792712" y="2665954"/>
            <a:ext cx="3614119" cy="922887"/>
          </a:xfrm>
          <a:prstGeom prst="rect">
            <a:avLst/>
          </a:prstGeom>
        </p:spPr>
      </p:pic>
      <p:pic>
        <p:nvPicPr>
          <p:cNvPr id="28" name="Imagen 27">
            <a:extLst>
              <a:ext uri="{FF2B5EF4-FFF2-40B4-BE49-F238E27FC236}">
                <a16:creationId xmlns:a16="http://schemas.microsoft.com/office/drawing/2014/main" id="{AFEB4E06-368F-4E3D-B5A8-FB10FC944B48}"/>
              </a:ext>
            </a:extLst>
          </p:cNvPr>
          <p:cNvPicPr>
            <a:picLocks noChangeAspect="1"/>
          </p:cNvPicPr>
          <p:nvPr/>
        </p:nvPicPr>
        <p:blipFill>
          <a:blip r:embed="rId20"/>
          <a:stretch>
            <a:fillRect/>
          </a:stretch>
        </p:blipFill>
        <p:spPr>
          <a:xfrm>
            <a:off x="10457294" y="2687735"/>
            <a:ext cx="1841324" cy="1960600"/>
          </a:xfrm>
          <a:prstGeom prst="rect">
            <a:avLst/>
          </a:prstGeom>
        </p:spPr>
      </p:pic>
      <p:pic>
        <p:nvPicPr>
          <p:cNvPr id="2050" name="Picture 2" descr="Logo redes | Ren">
            <a:extLst>
              <a:ext uri="{FF2B5EF4-FFF2-40B4-BE49-F238E27FC236}">
                <a16:creationId xmlns:a16="http://schemas.microsoft.com/office/drawing/2014/main" id="{2AE5D09C-1448-AF7D-04A7-06A3274BC9B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823361" y="8162279"/>
            <a:ext cx="1678043" cy="16780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wer Bancolombia with NORBr's payment orchestration platform.">
            <a:extLst>
              <a:ext uri="{FF2B5EF4-FFF2-40B4-BE49-F238E27FC236}">
                <a16:creationId xmlns:a16="http://schemas.microsoft.com/office/drawing/2014/main" id="{E19CDB00-7837-071A-2A62-77C2C89C7B83}"/>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5807" b="23563"/>
          <a:stretch/>
        </p:blipFill>
        <p:spPr bwMode="auto">
          <a:xfrm>
            <a:off x="3177600" y="9895203"/>
            <a:ext cx="2676525" cy="8680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NCO DE BOGOTA – Buenavista">
            <a:extLst>
              <a:ext uri="{FF2B5EF4-FFF2-40B4-BE49-F238E27FC236}">
                <a16:creationId xmlns:a16="http://schemas.microsoft.com/office/drawing/2014/main" id="{DBE3E691-A5F9-8713-82D1-780C1138686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67559" y="9885749"/>
            <a:ext cx="1994582" cy="1994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ondo de las Naciones Unidas para la Infancia - Naciones Unidas y el Estado  de Derecho">
            <a:extLst>
              <a:ext uri="{FF2B5EF4-FFF2-40B4-BE49-F238E27FC236}">
                <a16:creationId xmlns:a16="http://schemas.microsoft.com/office/drawing/2014/main" id="{CD8F58E7-E3C1-5368-0FD5-7DCEAE9741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05040" y="9828139"/>
            <a:ext cx="20574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EROS VELEZ L 109-110-111 – Primavera Urbana">
            <a:extLst>
              <a:ext uri="{FF2B5EF4-FFF2-40B4-BE49-F238E27FC236}">
                <a16:creationId xmlns:a16="http://schemas.microsoft.com/office/drawing/2014/main" id="{F4C12F41-57B5-3BC5-1D2D-59BC23ED628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56957" y="10143043"/>
            <a:ext cx="1417078" cy="1203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icio - Colegio Hontanares">
            <a:extLst>
              <a:ext uri="{FF2B5EF4-FFF2-40B4-BE49-F238E27FC236}">
                <a16:creationId xmlns:a16="http://schemas.microsoft.com/office/drawing/2014/main" id="{1C046226-1E64-29F4-D91A-4A148234A12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114280" y="10180448"/>
            <a:ext cx="1751591" cy="11656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a Receta">
            <a:extLst>
              <a:ext uri="{FF2B5EF4-FFF2-40B4-BE49-F238E27FC236}">
                <a16:creationId xmlns:a16="http://schemas.microsoft.com/office/drawing/2014/main" id="{7465E725-3142-41C9-0B77-9E4A69BEACC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183650" y="9808133"/>
            <a:ext cx="1751592" cy="17515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sotros | Icoltex">
            <a:extLst>
              <a:ext uri="{FF2B5EF4-FFF2-40B4-BE49-F238E27FC236}">
                <a16:creationId xmlns:a16="http://schemas.microsoft.com/office/drawing/2014/main" id="{DA14F1BD-947F-7761-87F5-75575AB281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92986" y="10712639"/>
            <a:ext cx="1925412" cy="107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9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53BCCF6A-FB2D-4CC6-B318-BDB20E3F7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5801" y="-8820"/>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30">
            <a:extLst>
              <a:ext uri="{FF2B5EF4-FFF2-40B4-BE49-F238E27FC236}">
                <a16:creationId xmlns:a16="http://schemas.microsoft.com/office/drawing/2014/main" id="{32803A6C-D7EE-4194-A02E-A79BE5DF08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1795" y="8816177"/>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a:extLst>
              <a:ext uri="{FF2B5EF4-FFF2-40B4-BE49-F238E27FC236}">
                <a16:creationId xmlns:a16="http://schemas.microsoft.com/office/drawing/2014/main" id="{3E278448-8B37-40EF-95B9-224D4904C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0147" y="7633195"/>
            <a:ext cx="2364173" cy="4558805"/>
          </a:xfrm>
          <a:prstGeom prst="rect">
            <a:avLst/>
          </a:prstGeom>
        </p:spPr>
      </p:pic>
      <p:sp>
        <p:nvSpPr>
          <p:cNvPr id="20" name="Shape 133">
            <a:extLst>
              <a:ext uri="{FF2B5EF4-FFF2-40B4-BE49-F238E27FC236}">
                <a16:creationId xmlns:a16="http://schemas.microsoft.com/office/drawing/2014/main" id="{0807FEB7-9BE9-4362-822A-F463C39F11DA}"/>
              </a:ext>
            </a:extLst>
          </p:cNvPr>
          <p:cNvSpPr/>
          <p:nvPr/>
        </p:nvSpPr>
        <p:spPr>
          <a:xfrm>
            <a:off x="980708" y="865318"/>
            <a:ext cx="11814840" cy="1446550"/>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r>
              <a:rPr lang="es-CO" sz="6000" b="1" dirty="0">
                <a:solidFill>
                  <a:schemeClr val="accent2">
                    <a:lumMod val="75000"/>
                  </a:schemeClr>
                </a:solidFill>
                <a:latin typeface="DK Lemon Yellow Sun" panose="02000000000000000000" pitchFamily="50" charset="0"/>
              </a:rPr>
              <a:t>OBJETIVO DE DESARROLLO SOSTENIBLE 12</a:t>
            </a:r>
          </a:p>
          <a:p>
            <a:r>
              <a:rPr lang="es-MX" sz="2800" dirty="0">
                <a:solidFill>
                  <a:schemeClr val="bg2">
                    <a:lumMod val="75000"/>
                  </a:schemeClr>
                </a:solidFill>
                <a:latin typeface="DK Lemon Yellow Sun" panose="02000000000000000000" pitchFamily="50" charset="0"/>
              </a:rPr>
              <a:t>Aumentar el uso de materiales </a:t>
            </a:r>
            <a:r>
              <a:rPr lang="es-MX" sz="2800" dirty="0" err="1">
                <a:solidFill>
                  <a:schemeClr val="bg2">
                    <a:lumMod val="75000"/>
                  </a:schemeClr>
                </a:solidFill>
                <a:latin typeface="DK Lemon Yellow Sun" panose="02000000000000000000" pitchFamily="50" charset="0"/>
              </a:rPr>
              <a:t>ecoamigables</a:t>
            </a:r>
            <a:r>
              <a:rPr lang="es-MX" sz="2800" dirty="0">
                <a:solidFill>
                  <a:schemeClr val="bg2">
                    <a:lumMod val="75000"/>
                  </a:schemeClr>
                </a:solidFill>
                <a:latin typeface="DK Lemon Yellow Sun" panose="02000000000000000000" pitchFamily="50" charset="0"/>
              </a:rPr>
              <a:t> en la fabricación de nuestros productos.</a:t>
            </a:r>
            <a:endParaRPr sz="2800" dirty="0">
              <a:solidFill>
                <a:schemeClr val="bg2">
                  <a:lumMod val="75000"/>
                </a:schemeClr>
              </a:solidFill>
              <a:latin typeface="DK Lemon Yellow Sun" panose="02000000000000000000" pitchFamily="50" charset="0"/>
            </a:endParaRPr>
          </a:p>
        </p:txBody>
      </p:sp>
      <p:pic>
        <p:nvPicPr>
          <p:cNvPr id="22" name="Imagen 21">
            <a:extLst>
              <a:ext uri="{FF2B5EF4-FFF2-40B4-BE49-F238E27FC236}">
                <a16:creationId xmlns:a16="http://schemas.microsoft.com/office/drawing/2014/main" id="{0A7EF11F-4B81-4853-B674-6C3972FE7AC8}"/>
              </a:ext>
            </a:extLst>
          </p:cNvPr>
          <p:cNvPicPr>
            <a:picLocks noChangeAspect="1"/>
          </p:cNvPicPr>
          <p:nvPr/>
        </p:nvPicPr>
        <p:blipFill>
          <a:blip r:embed="rId4"/>
          <a:stretch>
            <a:fillRect/>
          </a:stretch>
        </p:blipFill>
        <p:spPr>
          <a:xfrm>
            <a:off x="12795549" y="901020"/>
            <a:ext cx="1770684" cy="1782333"/>
          </a:xfrm>
          <a:prstGeom prst="rect">
            <a:avLst/>
          </a:prstGeom>
        </p:spPr>
      </p:pic>
      <p:sp>
        <p:nvSpPr>
          <p:cNvPr id="23" name="Rectángulo 22">
            <a:extLst>
              <a:ext uri="{FF2B5EF4-FFF2-40B4-BE49-F238E27FC236}">
                <a16:creationId xmlns:a16="http://schemas.microsoft.com/office/drawing/2014/main" id="{2777B062-65AB-426D-AF16-B5E8A79D6B70}"/>
              </a:ext>
            </a:extLst>
          </p:cNvPr>
          <p:cNvSpPr/>
          <p:nvPr/>
        </p:nvSpPr>
        <p:spPr>
          <a:xfrm>
            <a:off x="1112157" y="3545731"/>
            <a:ext cx="13720501" cy="3493264"/>
          </a:xfrm>
          <a:prstGeom prst="rect">
            <a:avLst/>
          </a:prstGeom>
          <a:ln>
            <a:noFill/>
          </a:ln>
        </p:spPr>
        <p:txBody>
          <a:bodyPr wrap="square">
            <a:spAutoFit/>
          </a:bodyPr>
          <a:lstStyle/>
          <a:p>
            <a:pPr>
              <a:defRPr/>
            </a:pPr>
            <a:r>
              <a:rPr lang="es-MX" sz="3000" b="1" dirty="0">
                <a:solidFill>
                  <a:schemeClr val="accent2">
                    <a:lumMod val="75000"/>
                  </a:schemeClr>
                </a:solidFill>
                <a:latin typeface="DK Lemon Yellow Sun" panose="02000000000000000000" pitchFamily="50" charset="0"/>
              </a:rPr>
              <a:t>ACTIVIDAD REALIZADA:</a:t>
            </a:r>
          </a:p>
          <a:p>
            <a:pPr>
              <a:defRPr/>
            </a:pPr>
            <a:endParaRPr lang="es-MX" sz="3000" b="1" dirty="0">
              <a:solidFill>
                <a:schemeClr val="accent2">
                  <a:lumMod val="75000"/>
                </a:schemeClr>
              </a:solidFill>
              <a:latin typeface="DK Lemon Yellow Sun" panose="02000000000000000000" pitchFamily="50" charset="0"/>
            </a:endParaRPr>
          </a:p>
          <a:p>
            <a:pPr algn="just">
              <a:defRPr/>
            </a:pPr>
            <a:r>
              <a:rPr lang="es-MX" sz="2300" dirty="0">
                <a:solidFill>
                  <a:schemeClr val="tx1"/>
                </a:solidFill>
                <a:latin typeface="Avenir" panose="020B0503020203020204" pitchFamily="34" charset="0"/>
              </a:rPr>
              <a:t>Durante el año 2024, Hugger Island continuó su compromiso con el aumento del uso de materiales </a:t>
            </a:r>
            <a:r>
              <a:rPr lang="es-MX" sz="2300" dirty="0" err="1">
                <a:solidFill>
                  <a:schemeClr val="tx1"/>
                </a:solidFill>
                <a:latin typeface="Avenir" panose="020B0503020203020204" pitchFamily="34" charset="0"/>
              </a:rPr>
              <a:t>ecoamigables</a:t>
            </a:r>
            <a:r>
              <a:rPr lang="es-MX" sz="2300" dirty="0">
                <a:solidFill>
                  <a:schemeClr val="tx1"/>
                </a:solidFill>
                <a:latin typeface="Avenir" panose="020B0503020203020204" pitchFamily="34" charset="0"/>
              </a:rPr>
              <a:t> en la fabricación de sus productos. </a:t>
            </a:r>
          </a:p>
          <a:p>
            <a:pPr algn="just">
              <a:defRPr/>
            </a:pPr>
            <a:r>
              <a:rPr lang="es-MX" sz="2300" dirty="0">
                <a:solidFill>
                  <a:schemeClr val="tx1"/>
                </a:solidFill>
                <a:latin typeface="Avenir" panose="020B0503020203020204" pitchFamily="34" charset="0"/>
              </a:rPr>
              <a:t>Se mantuvo la colaboración con proveedores locales que ofrecen materias primas y materiales eco amigables, contribuyendo así a la reducción del impacto ambiental de nuestras operaciones. Además, se continuó la producción y distribución de productos editoriales en colaboración con empresas locales que siguen buenas prácticas ambientales, lo que no solo beneficia al medio ambiente, sino que también fortalece la economía local y contribuye al desarrollo sostenible del país.</a:t>
            </a:r>
            <a:r>
              <a:rPr lang="es-CO" sz="2300" dirty="0">
                <a:solidFill>
                  <a:schemeClr val="tx1"/>
                </a:solidFill>
                <a:latin typeface="Avenir" panose="020B0503020203020204" pitchFamily="34" charset="0"/>
              </a:rPr>
              <a:t> </a:t>
            </a:r>
          </a:p>
        </p:txBody>
      </p:sp>
      <p:sp>
        <p:nvSpPr>
          <p:cNvPr id="2" name="CuadroTexto 1">
            <a:extLst>
              <a:ext uri="{FF2B5EF4-FFF2-40B4-BE49-F238E27FC236}">
                <a16:creationId xmlns:a16="http://schemas.microsoft.com/office/drawing/2014/main" id="{7F6FDDCA-9407-4937-BCC6-9246E3314EBA}"/>
              </a:ext>
            </a:extLst>
          </p:cNvPr>
          <p:cNvSpPr txBox="1"/>
          <p:nvPr/>
        </p:nvSpPr>
        <p:spPr>
          <a:xfrm>
            <a:off x="1112157" y="7358270"/>
            <a:ext cx="11897990" cy="1508105"/>
          </a:xfrm>
          <a:prstGeom prst="rect">
            <a:avLst/>
          </a:prstGeom>
          <a:noFill/>
        </p:spPr>
        <p:txBody>
          <a:bodyPr wrap="square" rtlCol="0">
            <a:spAutoFit/>
          </a:bodyPr>
          <a:lstStyle/>
          <a:p>
            <a:pPr algn="just">
              <a:buSzPct val="25000"/>
            </a:pPr>
            <a:r>
              <a:rPr lang="es-CO" sz="2300" dirty="0">
                <a:solidFill>
                  <a:schemeClr val="tx1"/>
                </a:solidFill>
                <a:latin typeface="Avenir" panose="020B0503020203020204" pitchFamily="34" charset="0"/>
                <a:sym typeface="Avenir"/>
              </a:rPr>
              <a:t>Nuestros empaques son elaborados en cartón reciclado realizado por empresa nacional</a:t>
            </a:r>
          </a:p>
          <a:p>
            <a:pPr algn="just">
              <a:buSzPct val="25000"/>
            </a:pPr>
            <a:r>
              <a:rPr lang="es-CO" sz="2300" dirty="0">
                <a:solidFill>
                  <a:schemeClr val="tx1"/>
                </a:solidFill>
                <a:latin typeface="Avenir" panose="020B0503020203020204" pitchFamily="34" charset="0"/>
                <a:sym typeface="Avenir"/>
              </a:rPr>
              <a:t>Todo el material impreso en papel de caña y tintas ecológicas.</a:t>
            </a:r>
          </a:p>
          <a:p>
            <a:pPr algn="just">
              <a:buSzPct val="25000"/>
            </a:pPr>
            <a:r>
              <a:rPr lang="es-CO" sz="2300" dirty="0">
                <a:solidFill>
                  <a:schemeClr val="tx1"/>
                </a:solidFill>
                <a:latin typeface="Avenir" panose="020B0503020203020204" pitchFamily="34" charset="0"/>
                <a:sym typeface="Avenir"/>
              </a:rPr>
              <a:t>Nuestras tulas son confeccionadas Fibra textil reciclada de botellas </a:t>
            </a:r>
            <a:r>
              <a:rPr lang="es-CO" sz="2300" dirty="0" err="1">
                <a:solidFill>
                  <a:schemeClr val="tx1"/>
                </a:solidFill>
                <a:latin typeface="Avenir" panose="020B0503020203020204" pitchFamily="34" charset="0"/>
                <a:sym typeface="Avenir"/>
              </a:rPr>
              <a:t>Pet</a:t>
            </a:r>
            <a:r>
              <a:rPr lang="es-CO" sz="2300" dirty="0">
                <a:solidFill>
                  <a:schemeClr val="tx1"/>
                </a:solidFill>
                <a:latin typeface="Avenir" panose="020B0503020203020204" pitchFamily="34" charset="0"/>
                <a:sym typeface="Avenir"/>
              </a:rPr>
              <a:t> impresa en tintas ecológicas y fabricados en nuestras fabricas de esperanza. </a:t>
            </a:r>
          </a:p>
        </p:txBody>
      </p:sp>
    </p:spTree>
    <p:extLst>
      <p:ext uri="{BB962C8B-B14F-4D97-AF65-F5344CB8AC3E}">
        <p14:creationId xmlns:p14="http://schemas.microsoft.com/office/powerpoint/2010/main" val="33367855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88DAB8D-BB66-46B8-B03C-2AA0B2ECE1AA}"/>
              </a:ext>
            </a:extLst>
          </p:cNvPr>
          <p:cNvPicPr>
            <a:picLocks noChangeAspect="1"/>
          </p:cNvPicPr>
          <p:nvPr/>
        </p:nvPicPr>
        <p:blipFill>
          <a:blip r:embed="rId2"/>
          <a:stretch>
            <a:fillRect/>
          </a:stretch>
        </p:blipFill>
        <p:spPr>
          <a:xfrm>
            <a:off x="-513346" y="9034543"/>
            <a:ext cx="5454316" cy="3790287"/>
          </a:xfrm>
          <a:prstGeom prst="rect">
            <a:avLst/>
          </a:prstGeom>
        </p:spPr>
      </p:pic>
      <p:pic>
        <p:nvPicPr>
          <p:cNvPr id="12" name="Imagen 11">
            <a:extLst>
              <a:ext uri="{FF2B5EF4-FFF2-40B4-BE49-F238E27FC236}">
                <a16:creationId xmlns:a16="http://schemas.microsoft.com/office/drawing/2014/main" id="{371030C8-8C46-4F45-92F9-116EA400CB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74021" y="7094561"/>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FE675CF1-0D19-4449-A2D6-2949CC8930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56174">
            <a:off x="-1762700" y="3231738"/>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hape 133">
            <a:extLst>
              <a:ext uri="{FF2B5EF4-FFF2-40B4-BE49-F238E27FC236}">
                <a16:creationId xmlns:a16="http://schemas.microsoft.com/office/drawing/2014/main" id="{C18D0DDA-B83F-40D9-9C63-61D9E09E114C}"/>
              </a:ext>
            </a:extLst>
          </p:cNvPr>
          <p:cNvSpPr/>
          <p:nvPr/>
        </p:nvSpPr>
        <p:spPr>
          <a:xfrm>
            <a:off x="3647266" y="1419073"/>
            <a:ext cx="10517913" cy="1015663"/>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r>
              <a:rPr lang="es-CO" sz="6000" b="1" dirty="0">
                <a:solidFill>
                  <a:schemeClr val="accent4"/>
                </a:solidFill>
                <a:latin typeface="DK Lemon Yellow Sun" panose="02000000000000000000" pitchFamily="50" charset="0"/>
              </a:rPr>
              <a:t>Metas para el Nuevo Periodo (2025):</a:t>
            </a:r>
          </a:p>
        </p:txBody>
      </p:sp>
      <p:pic>
        <p:nvPicPr>
          <p:cNvPr id="17" name="Imagen 16">
            <a:extLst>
              <a:ext uri="{FF2B5EF4-FFF2-40B4-BE49-F238E27FC236}">
                <a16:creationId xmlns:a16="http://schemas.microsoft.com/office/drawing/2014/main" id="{1B3FD849-D995-438D-8C7A-F760422E236D}"/>
              </a:ext>
            </a:extLst>
          </p:cNvPr>
          <p:cNvPicPr>
            <a:picLocks noChangeAspect="1"/>
          </p:cNvPicPr>
          <p:nvPr/>
        </p:nvPicPr>
        <p:blipFill>
          <a:blip r:embed="rId4"/>
          <a:stretch>
            <a:fillRect/>
          </a:stretch>
        </p:blipFill>
        <p:spPr>
          <a:xfrm>
            <a:off x="1127125" y="700970"/>
            <a:ext cx="1815709" cy="1827655"/>
          </a:xfrm>
          <a:prstGeom prst="rect">
            <a:avLst/>
          </a:prstGeom>
        </p:spPr>
      </p:pic>
      <p:sp>
        <p:nvSpPr>
          <p:cNvPr id="19" name="Rectángulo 18">
            <a:extLst>
              <a:ext uri="{FF2B5EF4-FFF2-40B4-BE49-F238E27FC236}">
                <a16:creationId xmlns:a16="http://schemas.microsoft.com/office/drawing/2014/main" id="{BD192118-13BC-410E-ABD2-F201F8BD242E}"/>
              </a:ext>
            </a:extLst>
          </p:cNvPr>
          <p:cNvSpPr/>
          <p:nvPr/>
        </p:nvSpPr>
        <p:spPr>
          <a:xfrm>
            <a:off x="1127125" y="2802124"/>
            <a:ext cx="14064749" cy="8894743"/>
          </a:xfrm>
          <a:prstGeom prst="rect">
            <a:avLst/>
          </a:prstGeom>
          <a:ln>
            <a:noFill/>
          </a:ln>
        </p:spPr>
        <p:txBody>
          <a:bodyPr wrap="square">
            <a:spAutoFit/>
          </a:bodyPr>
          <a:lstStyle/>
          <a:p>
            <a:pPr lvl="1" algn="ctr"/>
            <a:endParaRPr lang="es-CO" sz="2100" b="1" dirty="0">
              <a:solidFill>
                <a:schemeClr val="tx1"/>
              </a:solidFill>
              <a:latin typeface="Avenir" panose="020B0604020202020204" charset="0"/>
              <a:cs typeface="Avenir" panose="020B0604020202020204" charset="0"/>
            </a:endParaRPr>
          </a:p>
          <a:p>
            <a:pPr lvl="1" algn="just"/>
            <a:r>
              <a:rPr lang="es-MX" sz="2300" dirty="0">
                <a:solidFill>
                  <a:schemeClr val="tx1"/>
                </a:solidFill>
                <a:latin typeface="Avenir" panose="020B0604020202020204" charset="0"/>
                <a:cs typeface="Avenir" panose="020B0604020202020204" charset="0"/>
              </a:rPr>
              <a:t>En línea con nuestro compromiso continuo con la ODS 12, Hugger Island establece las siguientes metas para el año 2025:</a:t>
            </a:r>
          </a:p>
          <a:p>
            <a:pPr lvl="1" algn="just"/>
            <a:endParaRPr lang="es-MX" sz="2300" dirty="0">
              <a:solidFill>
                <a:schemeClr val="tx1"/>
              </a:solidFill>
              <a:latin typeface="Avenir" panose="020B0604020202020204" charset="0"/>
              <a:cs typeface="Avenir" panose="020B0604020202020204" charset="0"/>
            </a:endParaRPr>
          </a:p>
          <a:p>
            <a:pPr lvl="1" algn="just"/>
            <a:r>
              <a:rPr lang="es-MX" sz="2300" u="sng" dirty="0">
                <a:solidFill>
                  <a:schemeClr val="tx1"/>
                </a:solidFill>
                <a:latin typeface="Avenir" panose="020B0604020202020204" charset="0"/>
                <a:cs typeface="Avenir" panose="020B0604020202020204" charset="0"/>
              </a:rPr>
              <a:t>Explorar Alternativas para la Transición a Vehículos Eléctricos: </a:t>
            </a:r>
            <a:r>
              <a:rPr lang="es-ES" sz="2300" dirty="0">
                <a:solidFill>
                  <a:schemeClr val="tx1"/>
                </a:solidFill>
                <a:latin typeface="Avenir" panose="020B0604020202020204" charset="0"/>
              </a:rPr>
              <a:t>Nos proponemos identificar y fortalecer alianzas con empresas transportadoras que estén migrando hacia flotas eléctricas o que muestren apertura a adoptar vehículos más ecológicos. A pesar de la limitada disponibilidad actual en nuestra ciudad, exploraremos activamente soluciones y oportunidades innovadoras para avanzar hacia un sistema logístico más sostenible.</a:t>
            </a:r>
          </a:p>
          <a:p>
            <a:pPr lvl="1" algn="just"/>
            <a:endParaRPr lang="es-MX" sz="2300" dirty="0">
              <a:solidFill>
                <a:schemeClr val="tx1"/>
              </a:solidFill>
              <a:latin typeface="Avenir" panose="020B0604020202020204" charset="0"/>
            </a:endParaRPr>
          </a:p>
          <a:p>
            <a:pPr lvl="1" algn="just"/>
            <a:r>
              <a:rPr lang="es-MX" sz="2300" u="sng" dirty="0">
                <a:solidFill>
                  <a:schemeClr val="tx1"/>
                </a:solidFill>
                <a:latin typeface="Avenir" panose="020B0604020202020204" charset="0"/>
                <a:cs typeface="Avenir" panose="020B0604020202020204" charset="0"/>
              </a:rPr>
              <a:t>Reducción Progresiva del Uso de Plásticos en los Envíos: </a:t>
            </a:r>
            <a:r>
              <a:rPr lang="es-ES" sz="2300" dirty="0">
                <a:solidFill>
                  <a:schemeClr val="tx1"/>
                </a:solidFill>
                <a:latin typeface="Avenir" panose="020B0604020202020204" charset="0"/>
              </a:rPr>
              <a:t>Nos comprometemos a reducir progresivamente el uso de plásticos en nuestras operaciones de envío locales y nacionales. Evaluaremos e implementaremos alternativas de embalaje como materiales biodegradables, reciclables o reutilizables, al tiempo que optimizamos nuestros procesos logísticos. Esta estrategia se desarrollará en estrecha colaboración con nuestros proveedores y aliados logísticos, con el fin de garantizar soluciones que reduzcan nuestro impacto ambiental sin comprometer la calidad ni la seguridad de nuestros productos.</a:t>
            </a:r>
          </a:p>
          <a:p>
            <a:pPr lvl="1" algn="just"/>
            <a:endParaRPr lang="es-MX" sz="2300" dirty="0">
              <a:solidFill>
                <a:schemeClr val="tx1"/>
              </a:solidFill>
              <a:latin typeface="Avenir" panose="020B0604020202020204" charset="0"/>
            </a:endParaRPr>
          </a:p>
          <a:p>
            <a:r>
              <a:rPr lang="es-MX" sz="2300" dirty="0">
                <a:solidFill>
                  <a:schemeClr val="tx1"/>
                </a:solidFill>
                <a:latin typeface="Avenir" panose="020B0604020202020204" charset="0"/>
                <a:cs typeface="Avenir" panose="020B0604020202020204" charset="0"/>
              </a:rPr>
              <a:t>Al establecer estas metas para el nuevo periodo, </a:t>
            </a:r>
            <a:r>
              <a:rPr lang="es-ES" sz="2300" dirty="0">
                <a:solidFill>
                  <a:schemeClr val="tx1"/>
                </a:solidFill>
                <a:latin typeface="Avenir" panose="020B0604020202020204" charset="0"/>
              </a:rPr>
              <a:t>reafirmamos nuestro compromiso con la sostenibilidad ambiental y la responsabilidad en el uso de los recursos, avanzando hacia una producción y distribución cada vez más ecoeficiente y respetuosa con el medio ambiente.</a:t>
            </a:r>
          </a:p>
          <a:p>
            <a:pPr lvl="1" algn="ctr"/>
            <a:endParaRPr lang="es-MX" sz="2100" dirty="0">
              <a:solidFill>
                <a:schemeClr val="tx1">
                  <a:lumMod val="65000"/>
                  <a:lumOff val="35000"/>
                </a:schemeClr>
              </a:solidFill>
              <a:latin typeface="Avenir" panose="020B0604020202020204" charset="0"/>
              <a:cs typeface="Avenir" panose="020B0604020202020204" charset="0"/>
            </a:endParaRPr>
          </a:p>
          <a:p>
            <a:pPr lvl="1" algn="ctr"/>
            <a:endParaRPr lang="es-MX" sz="2100" dirty="0">
              <a:solidFill>
                <a:schemeClr val="tx1">
                  <a:lumMod val="65000"/>
                  <a:lumOff val="35000"/>
                </a:schemeClr>
              </a:solidFill>
              <a:latin typeface="Avenir" panose="020B0604020202020204" charset="0"/>
              <a:cs typeface="Avenir" panose="020B0604020202020204" charset="0"/>
            </a:endParaRPr>
          </a:p>
          <a:p>
            <a:pPr algn="ctr"/>
            <a:endParaRPr lang="es-CO" sz="1600" dirty="0">
              <a:solidFill>
                <a:schemeClr val="tx1">
                  <a:lumMod val="65000"/>
                  <a:lumOff val="35000"/>
                </a:schemeClr>
              </a:solidFill>
              <a:latin typeface="Avenir" panose="020B0604020202020204" charset="0"/>
              <a:cs typeface="Avenir" panose="020B0604020202020204" charset="0"/>
            </a:endParaRPr>
          </a:p>
          <a:p>
            <a:pPr algn="ctr"/>
            <a:endParaRPr lang="es-CO" sz="1600" dirty="0">
              <a:solidFill>
                <a:schemeClr val="tx1">
                  <a:lumMod val="65000"/>
                  <a:lumOff val="35000"/>
                </a:schemeClr>
              </a:solidFill>
              <a:latin typeface="Avenir" panose="020B0604020202020204" charset="0"/>
              <a:cs typeface="Avenir" panose="020B0604020202020204" charset="0"/>
            </a:endParaRPr>
          </a:p>
          <a:p>
            <a:pPr algn="ctr"/>
            <a:endParaRPr lang="es-CO" sz="4000" b="1" dirty="0">
              <a:solidFill>
                <a:schemeClr val="accent2"/>
              </a:solidFill>
              <a:latin typeface="DK Lemon Yellow Sun" panose="02000000000000000000" pitchFamily="50" charset="0"/>
            </a:endParaRPr>
          </a:p>
        </p:txBody>
      </p:sp>
      <p:pic>
        <p:nvPicPr>
          <p:cNvPr id="20" name="Imagen 19">
            <a:extLst>
              <a:ext uri="{FF2B5EF4-FFF2-40B4-BE49-F238E27FC236}">
                <a16:creationId xmlns:a16="http://schemas.microsoft.com/office/drawing/2014/main" id="{3E95FE11-5712-4F31-BF5C-7C226DF225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67235" y="8960262"/>
            <a:ext cx="1527879" cy="3065821"/>
          </a:xfrm>
          <a:prstGeom prst="rect">
            <a:avLst/>
          </a:prstGeom>
        </p:spPr>
      </p:pic>
    </p:spTree>
    <p:extLst>
      <p:ext uri="{BB962C8B-B14F-4D97-AF65-F5344CB8AC3E}">
        <p14:creationId xmlns:p14="http://schemas.microsoft.com/office/powerpoint/2010/main" val="71787306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53BCCF6A-FB2D-4CC6-B318-BDB20E3F7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68670" y="838828"/>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30">
            <a:extLst>
              <a:ext uri="{FF2B5EF4-FFF2-40B4-BE49-F238E27FC236}">
                <a16:creationId xmlns:a16="http://schemas.microsoft.com/office/drawing/2014/main" id="{32803A6C-D7EE-4194-A02E-A79BE5DF08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1795" y="8816177"/>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579E27A3-152B-4B80-AEB7-ECE953231909}"/>
              </a:ext>
            </a:extLst>
          </p:cNvPr>
          <p:cNvPicPr>
            <a:picLocks noChangeAspect="1"/>
          </p:cNvPicPr>
          <p:nvPr/>
        </p:nvPicPr>
        <p:blipFill rotWithShape="1">
          <a:blip r:embed="rId3"/>
          <a:srcRect t="828"/>
          <a:stretch/>
        </p:blipFill>
        <p:spPr>
          <a:xfrm>
            <a:off x="872659" y="631809"/>
            <a:ext cx="2013997" cy="1997325"/>
          </a:xfrm>
          <a:prstGeom prst="rect">
            <a:avLst/>
          </a:prstGeom>
        </p:spPr>
      </p:pic>
      <p:sp>
        <p:nvSpPr>
          <p:cNvPr id="25" name="Shape 133">
            <a:extLst>
              <a:ext uri="{FF2B5EF4-FFF2-40B4-BE49-F238E27FC236}">
                <a16:creationId xmlns:a16="http://schemas.microsoft.com/office/drawing/2014/main" id="{3CBE1B9E-62BC-4946-A122-3B394A0A51F7}"/>
              </a:ext>
            </a:extLst>
          </p:cNvPr>
          <p:cNvSpPr/>
          <p:nvPr/>
        </p:nvSpPr>
        <p:spPr>
          <a:xfrm>
            <a:off x="3745000" y="751697"/>
            <a:ext cx="10989674" cy="1877437"/>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r>
              <a:rPr lang="es-CO" sz="6000" b="1" dirty="0">
                <a:solidFill>
                  <a:schemeClr val="bg2"/>
                </a:solidFill>
                <a:latin typeface="DK Lemon Yellow Sun" panose="02000000000000000000" pitchFamily="50" charset="0"/>
              </a:rPr>
              <a:t>OBJETIVO DE DESARROLLO SOSTENIBLE 17</a:t>
            </a:r>
          </a:p>
          <a:p>
            <a:r>
              <a:rPr lang="es-MX" sz="2800" dirty="0">
                <a:solidFill>
                  <a:schemeClr val="bg2">
                    <a:lumMod val="75000"/>
                  </a:schemeClr>
                </a:solidFill>
                <a:latin typeface="DK Lemon Yellow Sun" panose="02000000000000000000" pitchFamily="50" charset="0"/>
              </a:rPr>
              <a:t>Incentivar las actividades de voluntariado y crear alianzas con fundaciones que apoyen obras sociales en interés de la comunidad.</a:t>
            </a:r>
            <a:endParaRPr sz="2800" dirty="0">
              <a:solidFill>
                <a:schemeClr val="bg2">
                  <a:lumMod val="75000"/>
                </a:schemeClr>
              </a:solidFill>
              <a:latin typeface="DK Lemon Yellow Sun" panose="02000000000000000000" pitchFamily="50" charset="0"/>
            </a:endParaRPr>
          </a:p>
        </p:txBody>
      </p:sp>
      <p:sp>
        <p:nvSpPr>
          <p:cNvPr id="26" name="Rectángulo 25">
            <a:extLst>
              <a:ext uri="{FF2B5EF4-FFF2-40B4-BE49-F238E27FC236}">
                <a16:creationId xmlns:a16="http://schemas.microsoft.com/office/drawing/2014/main" id="{BE78F1EA-FBDF-4B00-8F1D-82105CF77B98}"/>
              </a:ext>
            </a:extLst>
          </p:cNvPr>
          <p:cNvSpPr/>
          <p:nvPr/>
        </p:nvSpPr>
        <p:spPr>
          <a:xfrm>
            <a:off x="872658" y="3545731"/>
            <a:ext cx="14527763" cy="2877711"/>
          </a:xfrm>
          <a:prstGeom prst="rect">
            <a:avLst/>
          </a:prstGeom>
          <a:ln>
            <a:noFill/>
          </a:ln>
        </p:spPr>
        <p:txBody>
          <a:bodyPr wrap="square">
            <a:spAutoFit/>
          </a:bodyPr>
          <a:lstStyle/>
          <a:p>
            <a:pPr>
              <a:defRPr/>
            </a:pPr>
            <a:r>
              <a:rPr lang="es-MX" sz="2800" b="1" dirty="0">
                <a:solidFill>
                  <a:schemeClr val="bg2"/>
                </a:solidFill>
                <a:latin typeface="DK Lemon Yellow Sun" panose="02000000000000000000" pitchFamily="50" charset="0"/>
                <a:sym typeface="HelveticaNeueLT Std Ext"/>
              </a:rPr>
              <a:t>ACTIVIDAD REALIZADA:</a:t>
            </a:r>
          </a:p>
          <a:p>
            <a:pPr algn="ctr">
              <a:defRPr/>
            </a:pPr>
            <a:endParaRPr lang="es-MX" sz="1500" b="1" dirty="0">
              <a:solidFill>
                <a:schemeClr val="bg2">
                  <a:lumMod val="60000"/>
                  <a:lumOff val="40000"/>
                </a:schemeClr>
              </a:solidFill>
              <a:latin typeface="DK Lemon Yellow Sun" panose="02000000000000000000" pitchFamily="50" charset="0"/>
            </a:endParaRPr>
          </a:p>
          <a:p>
            <a:pPr algn="just">
              <a:defRPr/>
            </a:pPr>
            <a:r>
              <a:rPr lang="es-MX" sz="2300" dirty="0">
                <a:solidFill>
                  <a:schemeClr val="tx1"/>
                </a:solidFill>
                <a:latin typeface="Avenir" panose="020B0604020202020204" charset="0"/>
                <a:cs typeface="Avenir" panose="020B0604020202020204" charset="0"/>
              </a:rPr>
              <a:t>Durante el año 2024, Hugger Island continuó su compromiso con el fomento del voluntariado y la creación de alianzas con fundaciones que apoyan obras sociales en beneficio de la comunidad. Se incentivaron las actividades de voluntariado entre nuestros empleados y se fortalecieron las alianzas con diversas fundaciones cuyo enfoque principal es el desarrollo de habilidades socioemocionales.</a:t>
            </a:r>
          </a:p>
          <a:p>
            <a:pPr algn="just">
              <a:defRPr/>
            </a:pPr>
            <a:r>
              <a:rPr lang="es-MX" sz="2300" dirty="0">
                <a:solidFill>
                  <a:schemeClr val="tx1"/>
                </a:solidFill>
                <a:latin typeface="Avenir" panose="020B0604020202020204" charset="0"/>
                <a:cs typeface="Avenir" panose="020B0604020202020204" charset="0"/>
              </a:rPr>
              <a:t>A través de estas acciones, hemos podido contribuir de manera significativa al bienestar y desarrollo de nuestra comunidad, promoviendo la participación activa y el compromiso social.</a:t>
            </a:r>
            <a:endParaRPr lang="es-CO" sz="2300" dirty="0">
              <a:solidFill>
                <a:schemeClr val="tx1"/>
              </a:solidFill>
              <a:latin typeface="Avenir" panose="020B0604020202020204" charset="0"/>
              <a:cs typeface="Avenir" panose="020B0604020202020204" charset="0"/>
            </a:endParaRPr>
          </a:p>
        </p:txBody>
      </p:sp>
      <p:pic>
        <p:nvPicPr>
          <p:cNvPr id="4" name="Imagen 3">
            <a:extLst>
              <a:ext uri="{FF2B5EF4-FFF2-40B4-BE49-F238E27FC236}">
                <a16:creationId xmlns:a16="http://schemas.microsoft.com/office/drawing/2014/main" id="{7045A7EE-B76A-4EFC-924A-330B6AC8C1AF}"/>
              </a:ext>
            </a:extLst>
          </p:cNvPr>
          <p:cNvPicPr>
            <a:picLocks noChangeAspect="1"/>
          </p:cNvPicPr>
          <p:nvPr/>
        </p:nvPicPr>
        <p:blipFill>
          <a:blip r:embed="rId4"/>
          <a:stretch>
            <a:fillRect/>
          </a:stretch>
        </p:blipFill>
        <p:spPr>
          <a:xfrm>
            <a:off x="5098551" y="7177591"/>
            <a:ext cx="6467904" cy="4004738"/>
          </a:xfrm>
          <a:prstGeom prst="rect">
            <a:avLst/>
          </a:prstGeom>
        </p:spPr>
      </p:pic>
    </p:spTree>
    <p:extLst>
      <p:ext uri="{BB962C8B-B14F-4D97-AF65-F5344CB8AC3E}">
        <p14:creationId xmlns:p14="http://schemas.microsoft.com/office/powerpoint/2010/main" val="4154380888"/>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71030C8-8C46-4F45-92F9-116EA400CB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6040" y="2865078"/>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FE675CF1-0D19-4449-A2D6-2949CC893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0060535">
            <a:off x="-1013595" y="8050245"/>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hape 133">
            <a:extLst>
              <a:ext uri="{FF2B5EF4-FFF2-40B4-BE49-F238E27FC236}">
                <a16:creationId xmlns:a16="http://schemas.microsoft.com/office/drawing/2014/main" id="{7DE9B5EE-80F8-40A0-90D9-FA79F633CC9E}"/>
              </a:ext>
            </a:extLst>
          </p:cNvPr>
          <p:cNvSpPr/>
          <p:nvPr/>
        </p:nvSpPr>
        <p:spPr>
          <a:xfrm>
            <a:off x="1061181" y="1030633"/>
            <a:ext cx="11494556" cy="1015663"/>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r>
              <a:rPr lang="es-CO" sz="6000" b="1" dirty="0">
                <a:solidFill>
                  <a:schemeClr val="bg2"/>
                </a:solidFill>
                <a:latin typeface="DK Lemon Yellow Sun" panose="02000000000000000000" pitchFamily="50" charset="0"/>
              </a:rPr>
              <a:t>Metas para el Nuevo Periodo (2025):</a:t>
            </a:r>
          </a:p>
        </p:txBody>
      </p:sp>
      <p:pic>
        <p:nvPicPr>
          <p:cNvPr id="16" name="Imagen 15">
            <a:extLst>
              <a:ext uri="{FF2B5EF4-FFF2-40B4-BE49-F238E27FC236}">
                <a16:creationId xmlns:a16="http://schemas.microsoft.com/office/drawing/2014/main" id="{885AA82B-ECA7-4C0C-91C1-A7556BE1E282}"/>
              </a:ext>
            </a:extLst>
          </p:cNvPr>
          <p:cNvPicPr>
            <a:picLocks noChangeAspect="1"/>
          </p:cNvPicPr>
          <p:nvPr/>
        </p:nvPicPr>
        <p:blipFill rotWithShape="1">
          <a:blip r:embed="rId3"/>
          <a:srcRect t="828"/>
          <a:stretch/>
        </p:blipFill>
        <p:spPr>
          <a:xfrm>
            <a:off x="13137843" y="745378"/>
            <a:ext cx="1866873" cy="1851419"/>
          </a:xfrm>
          <a:prstGeom prst="rect">
            <a:avLst/>
          </a:prstGeom>
        </p:spPr>
      </p:pic>
      <p:sp>
        <p:nvSpPr>
          <p:cNvPr id="17" name="Rectángulo 16">
            <a:extLst>
              <a:ext uri="{FF2B5EF4-FFF2-40B4-BE49-F238E27FC236}">
                <a16:creationId xmlns:a16="http://schemas.microsoft.com/office/drawing/2014/main" id="{F32D9753-3773-421A-AFF3-B9F0C404DC61}"/>
              </a:ext>
            </a:extLst>
          </p:cNvPr>
          <p:cNvSpPr/>
          <p:nvPr/>
        </p:nvSpPr>
        <p:spPr>
          <a:xfrm>
            <a:off x="1046915" y="2605179"/>
            <a:ext cx="12829507" cy="8556188"/>
          </a:xfrm>
          <a:prstGeom prst="rect">
            <a:avLst/>
          </a:prstGeom>
          <a:ln>
            <a:noFill/>
          </a:ln>
        </p:spPr>
        <p:txBody>
          <a:bodyPr wrap="square">
            <a:spAutoFit/>
          </a:bodyPr>
          <a:lstStyle/>
          <a:p>
            <a:pPr lvl="1" algn="ctr"/>
            <a:endParaRPr lang="es-CO" sz="2100" b="1" dirty="0">
              <a:solidFill>
                <a:schemeClr val="accent2"/>
              </a:solidFill>
              <a:latin typeface="Avenir" panose="020B0604020202020204" charset="0"/>
              <a:cs typeface="Avenir" panose="020B0604020202020204" charset="0"/>
            </a:endParaRPr>
          </a:p>
          <a:p>
            <a:pPr lvl="1" algn="just"/>
            <a:r>
              <a:rPr lang="es-MX" sz="2300" dirty="0">
                <a:solidFill>
                  <a:schemeClr val="tx1"/>
                </a:solidFill>
                <a:latin typeface="Avenir" panose="020B0604020202020204" charset="0"/>
                <a:cs typeface="Avenir" panose="020B0604020202020204" charset="0"/>
              </a:rPr>
              <a:t>En línea con nuestro compromiso continuo con la ODS 17, Hugger Island establece las siguientes metas para el año 2025:</a:t>
            </a:r>
          </a:p>
          <a:p>
            <a:pPr lvl="1" algn="just"/>
            <a:endParaRPr lang="es-MX" sz="2300" u="sng" dirty="0">
              <a:solidFill>
                <a:schemeClr val="tx1"/>
              </a:solidFill>
              <a:latin typeface="Avenir" panose="020B0604020202020204" charset="0"/>
              <a:cs typeface="Avenir" panose="020B0604020202020204" charset="0"/>
            </a:endParaRPr>
          </a:p>
          <a:p>
            <a:pPr lvl="1" algn="just"/>
            <a:r>
              <a:rPr lang="es-MX" sz="2300" u="sng" dirty="0">
                <a:solidFill>
                  <a:schemeClr val="tx1"/>
                </a:solidFill>
                <a:latin typeface="Avenir" panose="020B0604020202020204" charset="0"/>
                <a:cs typeface="Avenir" panose="020B0604020202020204" charset="0"/>
              </a:rPr>
              <a:t>Promoción del Voluntariado entre Nuestros Clientes y Socios Comerciales</a:t>
            </a:r>
            <a:r>
              <a:rPr lang="es-MX" sz="2300" dirty="0">
                <a:solidFill>
                  <a:schemeClr val="tx1"/>
                </a:solidFill>
                <a:latin typeface="Avenir" panose="020B0604020202020204" charset="0"/>
                <a:cs typeface="Avenir" panose="020B0604020202020204" charset="0"/>
              </a:rPr>
              <a:t>: </a:t>
            </a:r>
            <a:r>
              <a:rPr lang="es-ES" sz="2300" dirty="0">
                <a:solidFill>
                  <a:schemeClr val="tx1"/>
                </a:solidFill>
                <a:latin typeface="Avenir" panose="020B0604020202020204" charset="0"/>
              </a:rPr>
              <a:t>Nos proponemos fomentar una cultura activa de voluntariado entre las empresas que adquieren nuestros productos y servicios. Para ello, desarrollaremos campañas de sensibilización, compartiremos casos de éxito e implementaremos programas de apoyo que faciliten y motiven la participación de nuestros clientes y socios comerciales en iniciativas de voluntariado en sus comunidades. Esta acción busca fortalecer el vínculo entre empresa y sociedad, generando valor compartido y construyendo un ecosistema más solidario y comprometido.</a:t>
            </a:r>
            <a:endParaRPr lang="es-MX" sz="2300" dirty="0">
              <a:solidFill>
                <a:schemeClr val="tx1"/>
              </a:solidFill>
              <a:latin typeface="Avenir" panose="020B0604020202020204" charset="0"/>
            </a:endParaRPr>
          </a:p>
          <a:p>
            <a:pPr lvl="1" algn="just"/>
            <a:endParaRPr lang="es-MX" sz="2300" u="sng" dirty="0">
              <a:solidFill>
                <a:schemeClr val="tx1"/>
              </a:solidFill>
              <a:latin typeface="Avenir" panose="020B0604020202020204" charset="0"/>
              <a:cs typeface="Avenir" panose="020B0604020202020204" charset="0"/>
            </a:endParaRPr>
          </a:p>
          <a:p>
            <a:pPr lvl="1" algn="just"/>
            <a:r>
              <a:rPr lang="es-MX" sz="2300" u="sng" dirty="0">
                <a:solidFill>
                  <a:schemeClr val="tx1"/>
                </a:solidFill>
                <a:latin typeface="Avenir" panose="020B0604020202020204" charset="0"/>
                <a:cs typeface="Avenir" panose="020B0604020202020204" charset="0"/>
              </a:rPr>
              <a:t>Expansión de Alianzas con Nuevas Fundaciones: </a:t>
            </a:r>
            <a:r>
              <a:rPr lang="es-ES" sz="2300" dirty="0">
                <a:solidFill>
                  <a:schemeClr val="tx1"/>
                </a:solidFill>
                <a:latin typeface="Avenir" panose="020B0604020202020204" charset="0"/>
              </a:rPr>
              <a:t>Buscaremos establecer nuevas alianzas con fundaciones que trabajen en áreas clave para el bienestar de nuestra comunidad, como la educación, la salud y la inclusión social. Nos enfocaremos en identificar organizaciones que compartan nuestra visión de desarrollo sostenible y compromiso humano, colaborando con ellas para apoyar proyectos transformadores, escalables y de alto impacto. Además, evaluaremos oportunidades de </a:t>
            </a:r>
            <a:r>
              <a:rPr lang="es-ES" sz="2300" dirty="0" err="1">
                <a:solidFill>
                  <a:schemeClr val="tx1"/>
                </a:solidFill>
                <a:latin typeface="Avenir" panose="020B0604020202020204" charset="0"/>
              </a:rPr>
              <a:t>co-creación</a:t>
            </a:r>
            <a:r>
              <a:rPr lang="es-ES" sz="2300" dirty="0">
                <a:solidFill>
                  <a:schemeClr val="tx1"/>
                </a:solidFill>
                <a:latin typeface="Avenir" panose="020B0604020202020204" charset="0"/>
              </a:rPr>
              <a:t> para iniciativas conjuntas que amplifiquen nuestro alcance y generen cambios positivos duraderos.</a:t>
            </a:r>
          </a:p>
          <a:p>
            <a:pPr lvl="1" algn="just"/>
            <a:endParaRPr lang="es-MX" sz="2300" dirty="0">
              <a:solidFill>
                <a:schemeClr val="tx1"/>
              </a:solidFill>
              <a:latin typeface="Avenir" panose="020B0604020202020204" charset="0"/>
            </a:endParaRPr>
          </a:p>
          <a:p>
            <a:pPr lvl="1" algn="just"/>
            <a:r>
              <a:rPr lang="es-MX" sz="2300" dirty="0">
                <a:solidFill>
                  <a:schemeClr val="tx1"/>
                </a:solidFill>
                <a:latin typeface="Avenir" panose="020B0604020202020204" charset="0"/>
                <a:cs typeface="Avenir" panose="020B0604020202020204" charset="0"/>
              </a:rPr>
              <a:t>Al establecer estas metas para el nuevo periodo, reafirmamos nuestro compromiso con la promoción del voluntariado y la colaboración con fundaciones en beneficio de la comunidad, trabajando en estrecha colaboración con nuestros empleados, clientes y socios comerciales para generar un impacto positivo y duradero en la sociedad.</a:t>
            </a:r>
            <a:endParaRPr lang="es-CO" sz="4000" b="1" dirty="0">
              <a:solidFill>
                <a:schemeClr val="accent2"/>
              </a:solidFill>
              <a:latin typeface="DK Lemon Yellow Sun" panose="02000000000000000000" pitchFamily="50" charset="0"/>
            </a:endParaRPr>
          </a:p>
        </p:txBody>
      </p:sp>
      <p:pic>
        <p:nvPicPr>
          <p:cNvPr id="19" name="Imagen 18">
            <a:extLst>
              <a:ext uri="{FF2B5EF4-FFF2-40B4-BE49-F238E27FC236}">
                <a16:creationId xmlns:a16="http://schemas.microsoft.com/office/drawing/2014/main" id="{A9D0BCC4-E55F-4B73-B2B1-74C85698A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78818" y="6096000"/>
            <a:ext cx="2451795" cy="5856360"/>
          </a:xfrm>
          <a:prstGeom prst="rect">
            <a:avLst/>
          </a:prstGeom>
        </p:spPr>
      </p:pic>
    </p:spTree>
    <p:extLst>
      <p:ext uri="{BB962C8B-B14F-4D97-AF65-F5344CB8AC3E}">
        <p14:creationId xmlns:p14="http://schemas.microsoft.com/office/powerpoint/2010/main" val="444009667"/>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2423A02-BCCD-468C-9DB6-605F3AE081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0542" y="-575084"/>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86556" y="10930467"/>
            <a:ext cx="2246489" cy="124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3C8E9113-F014-4CD9-9D26-7F4884DA4F4A}"/>
              </a:ext>
            </a:extLst>
          </p:cNvPr>
          <p:cNvPicPr>
            <a:picLocks noChangeAspect="1"/>
          </p:cNvPicPr>
          <p:nvPr/>
        </p:nvPicPr>
        <p:blipFill rotWithShape="1">
          <a:blip r:embed="rId4"/>
          <a:srcRect l="11165" t="13503" r="44661" b="10863"/>
          <a:stretch/>
        </p:blipFill>
        <p:spPr>
          <a:xfrm>
            <a:off x="8509904" y="3010990"/>
            <a:ext cx="7181049" cy="6915993"/>
          </a:xfrm>
          <a:prstGeom prst="rect">
            <a:avLst/>
          </a:prstGeom>
        </p:spPr>
      </p:pic>
      <p:pic>
        <p:nvPicPr>
          <p:cNvPr id="9" name="Imagen 8">
            <a:extLst>
              <a:ext uri="{FF2B5EF4-FFF2-40B4-BE49-F238E27FC236}">
                <a16:creationId xmlns:a16="http://schemas.microsoft.com/office/drawing/2014/main" id="{4A9C792F-FD33-4E7C-B4D5-D54D842C9E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90" y="6819053"/>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96">
            <a:extLst>
              <a:ext uri="{FF2B5EF4-FFF2-40B4-BE49-F238E27FC236}">
                <a16:creationId xmlns:a16="http://schemas.microsoft.com/office/drawing/2014/main" id="{9943A066-B3A8-4A3A-BAFF-45E36508115F}"/>
              </a:ext>
            </a:extLst>
          </p:cNvPr>
          <p:cNvSpPr>
            <a:spLocks noChangeArrowheads="1"/>
          </p:cNvSpPr>
          <p:nvPr/>
        </p:nvSpPr>
        <p:spPr bwMode="auto">
          <a:xfrm>
            <a:off x="886544" y="4271778"/>
            <a:ext cx="7241456" cy="509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60" tIns="19280" rIns="14460" bIns="1928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SzPct val="25000"/>
              <a:buFontTx/>
              <a:buNone/>
              <a:defRPr/>
            </a:pPr>
            <a:r>
              <a:rPr lang="es-CO" altLang="en-US" sz="3200" b="1" dirty="0">
                <a:solidFill>
                  <a:schemeClr val="tx1">
                    <a:lumMod val="85000"/>
                    <a:lumOff val="15000"/>
                  </a:schemeClr>
                </a:solidFill>
                <a:latin typeface="Avenir Book" panose="02000503020000020003" pitchFamily="2" charset="0"/>
                <a:cs typeface="Avenir" charset="0"/>
                <a:sym typeface="Avenir" charset="0"/>
              </a:rPr>
              <a:t>Nuestras herramientas son hechas por manos de mujeres desplazadas, en su mayoría cabeza de familia; mujeres que sonríen, cantan, mejoran sus vidas y sus viviendas a través de un pago justo y la dignidad que da el trabajo.</a:t>
            </a:r>
          </a:p>
          <a:p>
            <a:pPr algn="ctr" eaLnBrk="1" hangingPunct="1">
              <a:lnSpc>
                <a:spcPct val="100000"/>
              </a:lnSpc>
              <a:spcBef>
                <a:spcPct val="0"/>
              </a:spcBef>
              <a:buFontTx/>
              <a:buNone/>
              <a:defRPr/>
            </a:pPr>
            <a:endParaRPr lang="en-US" altLang="en-US" sz="4000" b="1" dirty="0">
              <a:solidFill>
                <a:schemeClr val="tx1">
                  <a:lumMod val="85000"/>
                  <a:lumOff val="15000"/>
                </a:schemeClr>
              </a:solidFill>
              <a:latin typeface="Avenir Book" panose="02000503020000020003" pitchFamily="2" charset="0"/>
              <a:cs typeface="Avenir" charset="0"/>
              <a:sym typeface="Avenir" charset="0"/>
            </a:endParaRPr>
          </a:p>
        </p:txBody>
      </p:sp>
    </p:spTree>
    <p:extLst>
      <p:ext uri="{BB962C8B-B14F-4D97-AF65-F5344CB8AC3E}">
        <p14:creationId xmlns:p14="http://schemas.microsoft.com/office/powerpoint/2010/main" val="382785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65C80C2-02A1-4598-8B45-2AAC7B66E27E}"/>
              </a:ext>
            </a:extLst>
          </p:cNvPr>
          <p:cNvSpPr/>
          <p:nvPr/>
        </p:nvSpPr>
        <p:spPr>
          <a:xfrm>
            <a:off x="2211964" y="4125467"/>
            <a:ext cx="12111421" cy="4324261"/>
          </a:xfrm>
          <a:prstGeom prst="rect">
            <a:avLst/>
          </a:prstGeom>
        </p:spPr>
        <p:txBody>
          <a:bodyPr wrap="square">
            <a:spAutoFit/>
          </a:bodyPr>
          <a:lstStyle/>
          <a:p>
            <a:pPr algn="ctr">
              <a:buSzPct val="25000"/>
            </a:pPr>
            <a:r>
              <a:rPr lang="es-CO" sz="4000" dirty="0">
                <a:solidFill>
                  <a:schemeClr val="bg1"/>
                </a:solidFill>
                <a:latin typeface="Avenir LT Std 45 Book" panose="020B0502020203020204" pitchFamily="34" charset="0"/>
                <a:ea typeface="Avenir"/>
                <a:cs typeface="Avenir"/>
                <a:sym typeface="Avenir"/>
              </a:rPr>
              <a:t>Para nosotros la </a:t>
            </a:r>
            <a:r>
              <a:rPr lang="es-CO" sz="4000" b="1" dirty="0">
                <a:solidFill>
                  <a:schemeClr val="bg1"/>
                </a:solidFill>
                <a:latin typeface="Avenir LT Std 45 Book" panose="020B0502020203020204" pitchFamily="34" charset="0"/>
                <a:ea typeface="Avenir"/>
                <a:cs typeface="Avenir"/>
                <a:sym typeface="Avenir"/>
              </a:rPr>
              <a:t>magia</a:t>
            </a:r>
            <a:r>
              <a:rPr lang="es-CO" sz="4000" dirty="0">
                <a:solidFill>
                  <a:schemeClr val="bg1"/>
                </a:solidFill>
                <a:latin typeface="Avenir LT Std 45 Book" panose="020B0502020203020204" pitchFamily="34" charset="0"/>
                <a:ea typeface="Avenir"/>
                <a:cs typeface="Avenir"/>
                <a:sym typeface="Avenir"/>
              </a:rPr>
              <a:t> habla de transformaciones y de creer, </a:t>
            </a:r>
            <a:r>
              <a:rPr lang="es-CO" sz="4000" b="1" dirty="0">
                <a:solidFill>
                  <a:schemeClr val="bg1"/>
                </a:solidFill>
                <a:latin typeface="Avenir LT Std 45 Book" panose="020B0502020203020204" pitchFamily="34" charset="0"/>
                <a:ea typeface="Avenir"/>
                <a:cs typeface="Avenir"/>
                <a:sym typeface="Avenir"/>
              </a:rPr>
              <a:t>creer en lo maravilloso creyendo en uno mismo.</a:t>
            </a:r>
          </a:p>
          <a:p>
            <a:pPr algn="ctr">
              <a:buSzPct val="25000"/>
            </a:pPr>
            <a:endParaRPr lang="es-CO" sz="4000" b="1" dirty="0">
              <a:solidFill>
                <a:schemeClr val="bg1"/>
              </a:solidFill>
              <a:latin typeface="Avenir LT Std 45 Book" panose="020B0502020203020204" pitchFamily="34" charset="0"/>
              <a:ea typeface="Avenir"/>
              <a:cs typeface="Avenir"/>
              <a:sym typeface="Avenir"/>
            </a:endParaRPr>
          </a:p>
          <a:p>
            <a:pPr algn="ctr">
              <a:buSzPct val="25000"/>
            </a:pPr>
            <a:r>
              <a:rPr lang="es-CO" sz="11500" dirty="0">
                <a:solidFill>
                  <a:srgbClr val="FFFF00"/>
                </a:solidFill>
                <a:latin typeface="DK Lemon Yellow Sun" panose="02000000000000000000" pitchFamily="50" charset="0"/>
                <a:ea typeface="Avenir"/>
                <a:cs typeface="Avenir"/>
                <a:sym typeface="Avenir"/>
              </a:rPr>
              <a:t>Te invitamos a creer. </a:t>
            </a:r>
          </a:p>
        </p:txBody>
      </p:sp>
      <p:pic>
        <p:nvPicPr>
          <p:cNvPr id="3" name="Imagen 2"/>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54612" y="7526398"/>
            <a:ext cx="5333153" cy="3903602"/>
          </a:xfrm>
          <a:prstGeom prst="rect">
            <a:avLst/>
          </a:prstGeom>
        </p:spPr>
      </p:pic>
      <p:pic>
        <p:nvPicPr>
          <p:cNvPr id="5" name="Imagen 4"/>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1459700" y="307388"/>
            <a:ext cx="4796300" cy="3510652"/>
          </a:xfrm>
          <a:prstGeom prst="rect">
            <a:avLst/>
          </a:prstGeom>
        </p:spPr>
      </p:pic>
    </p:spTree>
    <p:extLst>
      <p:ext uri="{BB962C8B-B14F-4D97-AF65-F5344CB8AC3E}">
        <p14:creationId xmlns:p14="http://schemas.microsoft.com/office/powerpoint/2010/main" val="3535388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8B53C"/>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20000" r="21304" b="36124"/>
          <a:stretch/>
        </p:blipFill>
        <p:spPr>
          <a:xfrm>
            <a:off x="7123859" y="7298791"/>
            <a:ext cx="2149492" cy="769596"/>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51915" t="22988" r="15461" b="22988"/>
          <a:stretch/>
        </p:blipFill>
        <p:spPr>
          <a:xfrm>
            <a:off x="5268216" y="1364147"/>
            <a:ext cx="5860778" cy="6319442"/>
          </a:xfrm>
          <a:prstGeom prst="rect">
            <a:avLst/>
          </a:prstGeom>
        </p:spPr>
      </p:pic>
      <p:sp>
        <p:nvSpPr>
          <p:cNvPr id="11" name="CuadroTexto 10"/>
          <p:cNvSpPr txBox="1"/>
          <p:nvPr/>
        </p:nvSpPr>
        <p:spPr>
          <a:xfrm>
            <a:off x="5673060" y="8655637"/>
            <a:ext cx="5051090" cy="584775"/>
          </a:xfrm>
          <a:prstGeom prst="rect">
            <a:avLst/>
          </a:prstGeom>
          <a:noFill/>
        </p:spPr>
        <p:txBody>
          <a:bodyPr wrap="square" rtlCol="0">
            <a:spAutoFit/>
          </a:bodyPr>
          <a:lstStyle/>
          <a:p>
            <a:pPr algn="ctr"/>
            <a:r>
              <a:rPr lang="es-CO" sz="3200" dirty="0">
                <a:solidFill>
                  <a:schemeClr val="bg1"/>
                </a:solidFill>
                <a:latin typeface="Avenir LT Std 45 Book" panose="020B0502020203020204" pitchFamily="34" charset="0"/>
              </a:rPr>
              <a:t>www.huggerisland.org</a:t>
            </a:r>
          </a:p>
        </p:txBody>
      </p:sp>
      <p:sp>
        <p:nvSpPr>
          <p:cNvPr id="10" name="CuadroTexto 9"/>
          <p:cNvSpPr txBox="1"/>
          <p:nvPr/>
        </p:nvSpPr>
        <p:spPr>
          <a:xfrm>
            <a:off x="5475261" y="10135355"/>
            <a:ext cx="5446689" cy="1384995"/>
          </a:xfrm>
          <a:prstGeom prst="rect">
            <a:avLst/>
          </a:prstGeom>
          <a:noFill/>
        </p:spPr>
        <p:txBody>
          <a:bodyPr wrap="square" rtlCol="0">
            <a:spAutoFit/>
          </a:bodyPr>
          <a:lstStyle/>
          <a:p>
            <a:pPr algn="ctr"/>
            <a:r>
              <a:rPr lang="es-CO" sz="2800" dirty="0">
                <a:solidFill>
                  <a:schemeClr val="bg1"/>
                </a:solidFill>
                <a:latin typeface="Avenir LT Std 45 Book" panose="020B0502020203020204" pitchFamily="34" charset="0"/>
              </a:rPr>
              <a:t>abundancia@huggerisland.org</a:t>
            </a:r>
          </a:p>
          <a:p>
            <a:pPr algn="ctr"/>
            <a:r>
              <a:rPr lang="es-CO" sz="2800" dirty="0">
                <a:solidFill>
                  <a:schemeClr val="bg1"/>
                </a:solidFill>
                <a:latin typeface="Avenir LT Std 45 Book" panose="020B0502020203020204" pitchFamily="34" charset="0"/>
              </a:rPr>
              <a:t>+57 305 3202239</a:t>
            </a:r>
          </a:p>
          <a:p>
            <a:pPr algn="ctr"/>
            <a:endParaRPr lang="es-CO" sz="2800" dirty="0">
              <a:solidFill>
                <a:schemeClr val="bg1"/>
              </a:solidFill>
              <a:latin typeface="Avenir LT Std 45 Book" panose="020B0502020203020204" pitchFamily="34" charset="0"/>
            </a:endParaRPr>
          </a:p>
        </p:txBody>
      </p:sp>
      <p:sp>
        <p:nvSpPr>
          <p:cNvPr id="7" name="CuadroTexto 6">
            <a:extLst>
              <a:ext uri="{FF2B5EF4-FFF2-40B4-BE49-F238E27FC236}">
                <a16:creationId xmlns:a16="http://schemas.microsoft.com/office/drawing/2014/main" id="{B24A7F41-2354-4E9B-82AC-6D442F66CD38}"/>
              </a:ext>
            </a:extLst>
          </p:cNvPr>
          <p:cNvSpPr txBox="1"/>
          <p:nvPr/>
        </p:nvSpPr>
        <p:spPr>
          <a:xfrm>
            <a:off x="5475261" y="8132417"/>
            <a:ext cx="5446689" cy="523220"/>
          </a:xfrm>
          <a:prstGeom prst="rect">
            <a:avLst/>
          </a:prstGeom>
          <a:noFill/>
        </p:spPr>
        <p:txBody>
          <a:bodyPr wrap="square" rtlCol="0">
            <a:spAutoFit/>
          </a:bodyPr>
          <a:lstStyle/>
          <a:p>
            <a:pPr algn="ctr"/>
            <a:r>
              <a:rPr lang="es-CO" sz="2800" dirty="0" err="1">
                <a:solidFill>
                  <a:schemeClr val="bg1"/>
                </a:solidFill>
                <a:latin typeface="Avenir LT Std 45 Book" panose="020B0502020203020204" pitchFamily="34" charset="0"/>
              </a:rPr>
              <a:t>huggerisland</a:t>
            </a:r>
            <a:endParaRPr lang="es-CO" sz="2800" dirty="0">
              <a:solidFill>
                <a:schemeClr val="bg1"/>
              </a:solidFill>
              <a:latin typeface="Avenir LT Std 45 Book" panose="020B0502020203020204" pitchFamily="34" charset="0"/>
            </a:endParaRPr>
          </a:p>
        </p:txBody>
      </p:sp>
    </p:spTree>
    <p:extLst>
      <p:ext uri="{BB962C8B-B14F-4D97-AF65-F5344CB8AC3E}">
        <p14:creationId xmlns:p14="http://schemas.microsoft.com/office/powerpoint/2010/main" val="3030068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099" name="CuadroTexto 4">
            <a:extLst>
              <a:ext uri="{FF2B5EF4-FFF2-40B4-BE49-F238E27FC236}">
                <a16:creationId xmlns:a16="http://schemas.microsoft.com/office/drawing/2014/main" id="{795ECB80-8EA0-49C3-B797-717A44FB8262}"/>
              </a:ext>
            </a:extLst>
          </p:cNvPr>
          <p:cNvSpPr txBox="1">
            <a:spLocks noChangeArrowheads="1"/>
          </p:cNvSpPr>
          <p:nvPr/>
        </p:nvSpPr>
        <p:spPr bwMode="auto">
          <a:xfrm>
            <a:off x="2933308" y="3132148"/>
            <a:ext cx="10389383"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CO" altLang="es-ES" sz="11900" dirty="0">
                <a:solidFill>
                  <a:srgbClr val="CA3173"/>
                </a:solidFill>
                <a:latin typeface="DK Lemon Yellow Sun" panose="02000000000000000000" pitchFamily="50" charset="0"/>
              </a:rPr>
              <a:t>mostramos maneras</a:t>
            </a:r>
          </a:p>
        </p:txBody>
      </p:sp>
      <p:sp>
        <p:nvSpPr>
          <p:cNvPr id="4100" name="Rectángulo 5">
            <a:extLst>
              <a:ext uri="{FF2B5EF4-FFF2-40B4-BE49-F238E27FC236}">
                <a16:creationId xmlns:a16="http://schemas.microsoft.com/office/drawing/2014/main" id="{1FDEDD27-47D8-499D-A1CC-575C26C97BCD}"/>
              </a:ext>
            </a:extLst>
          </p:cNvPr>
          <p:cNvSpPr>
            <a:spLocks noChangeArrowheads="1"/>
          </p:cNvSpPr>
          <p:nvPr/>
        </p:nvSpPr>
        <p:spPr bwMode="auto">
          <a:xfrm>
            <a:off x="921539" y="4553132"/>
            <a:ext cx="14412920" cy="28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CO" altLang="es-ES" sz="17900" dirty="0">
                <a:solidFill>
                  <a:srgbClr val="CA3173"/>
                </a:solidFill>
                <a:latin typeface="DK Lemon Yellow Sun" panose="02000000000000000000" pitchFamily="50" charset="0"/>
              </a:rPr>
              <a:t>De pensar distinto</a:t>
            </a:r>
            <a:endParaRPr lang="es-CO" altLang="es-ES" sz="17900" dirty="0">
              <a:solidFill>
                <a:srgbClr val="1C94BD"/>
              </a:solidFill>
              <a:latin typeface="DK Lemon Yellow Sun" panose="02000000000000000000" pitchFamily="50" charset="0"/>
            </a:endParaRPr>
          </a:p>
        </p:txBody>
      </p:sp>
      <p:pic>
        <p:nvPicPr>
          <p:cNvPr id="5" name="Imagen 4">
            <a:extLst>
              <a:ext uri="{FF2B5EF4-FFF2-40B4-BE49-F238E27FC236}">
                <a16:creationId xmlns:a16="http://schemas.microsoft.com/office/drawing/2014/main" id="{BC58FD60-FD1A-446E-B0DA-179EC7E7E8BA}"/>
              </a:ext>
            </a:extLst>
          </p:cNvPr>
          <p:cNvPicPr>
            <a:picLocks noChangeAspect="1"/>
          </p:cNvPicPr>
          <p:nvPr/>
        </p:nvPicPr>
        <p:blipFill>
          <a:blip r:embed="rId2"/>
          <a:stretch>
            <a:fillRect/>
          </a:stretch>
        </p:blipFill>
        <p:spPr>
          <a:xfrm>
            <a:off x="11210490" y="7136248"/>
            <a:ext cx="4776288" cy="5055752"/>
          </a:xfrm>
          <a:prstGeom prst="rect">
            <a:avLst/>
          </a:prstGeom>
        </p:spPr>
      </p:pic>
      <p:sp>
        <p:nvSpPr>
          <p:cNvPr id="6" name="Shape 96">
            <a:extLst>
              <a:ext uri="{FF2B5EF4-FFF2-40B4-BE49-F238E27FC236}">
                <a16:creationId xmlns:a16="http://schemas.microsoft.com/office/drawing/2014/main" id="{854DFF04-DF63-4134-B918-5F3F6BF1108A}"/>
              </a:ext>
            </a:extLst>
          </p:cNvPr>
          <p:cNvSpPr>
            <a:spLocks noChangeArrowheads="1"/>
          </p:cNvSpPr>
          <p:nvPr/>
        </p:nvSpPr>
        <p:spPr bwMode="auto">
          <a:xfrm>
            <a:off x="514395" y="7747302"/>
            <a:ext cx="14119225" cy="1262062"/>
          </a:xfrm>
          <a:prstGeom prst="rect">
            <a:avLst/>
          </a:prstGeom>
          <a:noFill/>
          <a:ln>
            <a:noFill/>
          </a:ln>
        </p:spPr>
        <p:txBody>
          <a:bodyPr lIns="14460" tIns="19280" rIns="14460" bIns="1928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SzPct val="25000"/>
              <a:buFont typeface="Arial" panose="020B0604020202020204" pitchFamily="34" charset="0"/>
              <a:buNone/>
              <a:defRPr/>
            </a:pPr>
            <a:r>
              <a:rPr lang="es-CO" altLang="es-ES" sz="2844" dirty="0">
                <a:solidFill>
                  <a:schemeClr val="tx1">
                    <a:lumMod val="65000"/>
                    <a:lumOff val="35000"/>
                  </a:schemeClr>
                </a:solidFill>
                <a:latin typeface="Avenir LT Std 45 Book" panose="020B0502020203020204" pitchFamily="34" charset="0"/>
                <a:cs typeface="Avenir" charset="0"/>
                <a:sym typeface="Avenir" charset="0"/>
              </a:rPr>
              <a:t>Les damos la bienvenida a nuestra isla.</a:t>
            </a:r>
          </a:p>
          <a:p>
            <a:pPr algn="ctr">
              <a:buSzPct val="25000"/>
              <a:buFont typeface="Arial" panose="020B0604020202020204" pitchFamily="34" charset="0"/>
              <a:buNone/>
              <a:defRPr/>
            </a:pPr>
            <a:r>
              <a:rPr lang="es-CO" sz="2844" dirty="0">
                <a:solidFill>
                  <a:schemeClr val="tx1">
                    <a:lumMod val="65000"/>
                    <a:lumOff val="35000"/>
                  </a:schemeClr>
                </a:solidFill>
                <a:latin typeface="Avenir LT Std 45 Book" panose="020B0502020203020204" pitchFamily="34" charset="0"/>
                <a:ea typeface="Avenir"/>
                <a:cs typeface="Avenir"/>
                <a:sym typeface="Avenir" charset="0"/>
              </a:rPr>
              <a:t>Este es nuestro manifiesto:</a:t>
            </a:r>
          </a:p>
          <a:p>
            <a:pPr algn="ctr">
              <a:buSzPct val="25000"/>
              <a:buNone/>
              <a:defRPr/>
            </a:pPr>
            <a:r>
              <a:rPr lang="es-CO" sz="2844" dirty="0">
                <a:solidFill>
                  <a:schemeClr val="bg1"/>
                </a:solidFill>
                <a:latin typeface="Avenir LT Std 45 Book" panose="020B0502020203020204" pitchFamily="34" charset="0"/>
                <a:ea typeface="Avenir"/>
                <a:cs typeface="Avenir"/>
                <a:sym typeface="Avenir" charset="0"/>
                <a:hlinkClick r:id="rId3"/>
              </a:rPr>
              <a:t>https://youtu.be/F4qJt1Dqkmw?si=-wPQBNCGWsUx9dyH</a:t>
            </a:r>
            <a:r>
              <a:rPr lang="es-CO" sz="2844" dirty="0">
                <a:solidFill>
                  <a:schemeClr val="bg1"/>
                </a:solidFill>
                <a:latin typeface="Avenir LT Std 45 Book" panose="020B0502020203020204" pitchFamily="34" charset="0"/>
                <a:ea typeface="Avenir"/>
                <a:cs typeface="Avenir"/>
                <a:sym typeface="Avenir" charset="0"/>
              </a:rPr>
              <a:t>  </a:t>
            </a:r>
            <a:endParaRPr lang="es-CO" sz="3200" dirty="0">
              <a:solidFill>
                <a:schemeClr val="bg1"/>
              </a:solidFill>
              <a:latin typeface="Avenir LT Std 45 Book" panose="020B0502020203020204" pitchFamily="34" charset="0"/>
              <a:ea typeface="Avenir"/>
              <a:cs typeface="Avenir"/>
              <a:sym typeface="Avenir"/>
            </a:endParaRPr>
          </a:p>
          <a:p>
            <a:pPr algn="ctr">
              <a:lnSpc>
                <a:spcPct val="100000"/>
              </a:lnSpc>
              <a:spcBef>
                <a:spcPct val="0"/>
              </a:spcBef>
              <a:buSzPct val="25000"/>
              <a:buFontTx/>
              <a:buNone/>
              <a:defRPr/>
            </a:pPr>
            <a:endParaRPr lang="es-CO" altLang="es-ES" sz="2844"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2844"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FontTx/>
              <a:buNone/>
              <a:defRPr/>
            </a:pPr>
            <a:endParaRPr lang="es-ES" altLang="es-ES" sz="2844" dirty="0">
              <a:solidFill>
                <a:schemeClr val="bg1"/>
              </a:solidFill>
              <a:latin typeface="Avenir LT Std 45 Book" panose="020B0502020203020204" pitchFamily="34" charset="0"/>
              <a:cs typeface="Avenir" charset="0"/>
              <a:sym typeface="Avenir"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5">
            <a:extLst>
              <a:ext uri="{FF2B5EF4-FFF2-40B4-BE49-F238E27FC236}">
                <a16:creationId xmlns:a16="http://schemas.microsoft.com/office/drawing/2014/main" id="{18353FD2-F5FF-4DA6-A0F3-20AC728AC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70" t="15366" r="33179" b="11349"/>
          <a:stretch>
            <a:fillRect/>
          </a:stretch>
        </p:blipFill>
        <p:spPr bwMode="auto">
          <a:xfrm>
            <a:off x="-165101" y="1"/>
            <a:ext cx="16586201" cy="151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96">
            <a:extLst>
              <a:ext uri="{FF2B5EF4-FFF2-40B4-BE49-F238E27FC236}">
                <a16:creationId xmlns:a16="http://schemas.microsoft.com/office/drawing/2014/main" id="{A5F26FAA-EDF3-4DEA-AD40-60815349D406}"/>
              </a:ext>
            </a:extLst>
          </p:cNvPr>
          <p:cNvSpPr>
            <a:spLocks noChangeArrowheads="1"/>
          </p:cNvSpPr>
          <p:nvPr/>
        </p:nvSpPr>
        <p:spPr bwMode="auto">
          <a:xfrm>
            <a:off x="912813" y="11013582"/>
            <a:ext cx="15343187" cy="1641475"/>
          </a:xfrm>
          <a:prstGeom prst="rect">
            <a:avLst/>
          </a:prstGeom>
          <a:noFill/>
          <a:ln>
            <a:noFill/>
          </a:ln>
        </p:spPr>
        <p:txBody>
          <a:bodyPr lIns="18853" tIns="25138" rIns="18853" bIns="25138"/>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SzPct val="25000"/>
              <a:buFontTx/>
              <a:buNone/>
              <a:defRPr/>
            </a:pPr>
            <a:r>
              <a:rPr lang="es-CO" altLang="es-ES" sz="3556" dirty="0">
                <a:solidFill>
                  <a:schemeClr val="bg1"/>
                </a:solidFill>
                <a:latin typeface="Avenir LT Std 45 Book" panose="020B0502020203020204" pitchFamily="34" charset="0"/>
                <a:cs typeface="Avenir" charset="0"/>
                <a:sym typeface="Avenir" charset="0"/>
              </a:rPr>
              <a:t>Utilizamos el diseño para crear experiencias que contribuyan al </a:t>
            </a:r>
            <a:r>
              <a:rPr lang="es-CO" altLang="es-ES" sz="3556" b="1" dirty="0">
                <a:solidFill>
                  <a:schemeClr val="bg1"/>
                </a:solidFill>
                <a:latin typeface="Avenir LT Std 45 Book" panose="020B0502020203020204" pitchFamily="34" charset="0"/>
                <a:cs typeface="Avenir" charset="0"/>
                <a:sym typeface="Avenir" charset="0"/>
              </a:rPr>
              <a:t>bienestar emocional </a:t>
            </a:r>
            <a:r>
              <a:rPr lang="es-CO" altLang="es-ES" sz="3556" dirty="0">
                <a:solidFill>
                  <a:schemeClr val="bg1"/>
                </a:solidFill>
                <a:latin typeface="Avenir LT Std 45 Book" panose="020B0502020203020204" pitchFamily="34" charset="0"/>
                <a:cs typeface="Avenir" charset="0"/>
                <a:sym typeface="Avenir" charset="0"/>
              </a:rPr>
              <a:t>y la </a:t>
            </a:r>
            <a:r>
              <a:rPr lang="es-CO" altLang="es-ES" sz="3556" b="1" dirty="0">
                <a:solidFill>
                  <a:schemeClr val="bg1"/>
                </a:solidFill>
                <a:latin typeface="Avenir LT Std 45 Book" panose="020B0502020203020204" pitchFamily="34" charset="0"/>
                <a:cs typeface="Avenir" charset="0"/>
                <a:sym typeface="Avenir" charset="0"/>
              </a:rPr>
              <a:t>salud mental </a:t>
            </a:r>
            <a:r>
              <a:rPr lang="es-CO" altLang="es-ES" sz="3556" dirty="0">
                <a:solidFill>
                  <a:schemeClr val="bg1"/>
                </a:solidFill>
                <a:latin typeface="Avenir LT Std 45 Book" panose="020B0502020203020204" pitchFamily="34" charset="0"/>
                <a:cs typeface="Avenir" charset="0"/>
                <a:sym typeface="Avenir" charset="0"/>
              </a:rPr>
              <a:t>de las personas.</a:t>
            </a:r>
          </a:p>
          <a:p>
            <a:pPr algn="ctr">
              <a:lnSpc>
                <a:spcPct val="100000"/>
              </a:lnSpc>
              <a:spcBef>
                <a:spcPct val="0"/>
              </a:spcBef>
              <a:buSzPct val="25000"/>
              <a:buFontTx/>
              <a:buNone/>
              <a:defRPr/>
            </a:pPr>
            <a:endParaRPr lang="es-CO" altLang="es-ES" sz="3556"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3556"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3556"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3556"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3556"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3556"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FontTx/>
              <a:buNone/>
              <a:defRPr/>
            </a:pPr>
            <a:endParaRPr lang="es-ES" altLang="es-ES" sz="3556" dirty="0">
              <a:solidFill>
                <a:schemeClr val="bg1"/>
              </a:solidFill>
              <a:latin typeface="Avenir LT Std 45 Book" panose="020B0502020203020204" pitchFamily="34" charset="0"/>
              <a:cs typeface="Avenir" charset="0"/>
              <a:sym typeface="Avenir" charset="0"/>
            </a:endParaRPr>
          </a:p>
        </p:txBody>
      </p:sp>
      <p:sp>
        <p:nvSpPr>
          <p:cNvPr id="4" name="Shape 96">
            <a:extLst>
              <a:ext uri="{FF2B5EF4-FFF2-40B4-BE49-F238E27FC236}">
                <a16:creationId xmlns:a16="http://schemas.microsoft.com/office/drawing/2014/main" id="{E230F66F-D256-4C7D-988C-23BB3AC600B3}"/>
              </a:ext>
            </a:extLst>
          </p:cNvPr>
          <p:cNvSpPr>
            <a:spLocks noChangeArrowheads="1"/>
          </p:cNvSpPr>
          <p:nvPr/>
        </p:nvSpPr>
        <p:spPr bwMode="auto">
          <a:xfrm>
            <a:off x="1054703" y="1080048"/>
            <a:ext cx="13044488" cy="1258888"/>
          </a:xfrm>
          <a:prstGeom prst="rect">
            <a:avLst/>
          </a:prstGeom>
          <a:noFill/>
          <a:ln>
            <a:noFill/>
          </a:ln>
        </p:spPr>
        <p:txBody>
          <a:bodyPr lIns="14460" tIns="19280" rIns="14460" bIns="1928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SzPct val="25000"/>
              <a:buFontTx/>
              <a:buNone/>
              <a:defRPr/>
            </a:pPr>
            <a:r>
              <a:rPr lang="es-CO" altLang="es-ES" sz="3200" dirty="0">
                <a:solidFill>
                  <a:schemeClr val="bg1"/>
                </a:solidFill>
                <a:latin typeface="Avenir LT Std 45 Book" panose="020B0502020203020204" pitchFamily="34" charset="0"/>
                <a:cs typeface="Avenir" charset="0"/>
                <a:sym typeface="Avenir" charset="0"/>
              </a:rPr>
              <a:t>Somos </a:t>
            </a:r>
            <a:r>
              <a:rPr lang="es-CO" altLang="es-ES" sz="3556" b="1" dirty="0">
                <a:solidFill>
                  <a:schemeClr val="bg1"/>
                </a:solidFill>
                <a:latin typeface="Avenir LT Std 45 Book" panose="020B0502020203020204" pitchFamily="34" charset="0"/>
                <a:cs typeface="Avenir" charset="0"/>
                <a:sym typeface="Avenir" charset="0"/>
              </a:rPr>
              <a:t>La isla de los Abrazadores</a:t>
            </a:r>
            <a:r>
              <a:rPr lang="es-CO" altLang="es-ES" sz="3200" dirty="0">
                <a:solidFill>
                  <a:schemeClr val="bg1"/>
                </a:solidFill>
                <a:latin typeface="Avenir LT Std 45 Book" panose="020B0502020203020204" pitchFamily="34" charset="0"/>
                <a:cs typeface="Avenir" charset="0"/>
                <a:sym typeface="Avenir" charset="0"/>
              </a:rPr>
              <a:t>, un emprendimiento social  colombiano que diseña experiencias y objetos a través del amor como una habilidad.</a:t>
            </a:r>
          </a:p>
          <a:p>
            <a:pPr>
              <a:lnSpc>
                <a:spcPct val="100000"/>
              </a:lnSpc>
              <a:spcBef>
                <a:spcPct val="0"/>
              </a:spcBef>
              <a:buSzPct val="25000"/>
              <a:buFontTx/>
              <a:buNone/>
              <a:defRPr/>
            </a:pPr>
            <a:endParaRPr lang="es-CO" altLang="es-ES" sz="3200" dirty="0">
              <a:solidFill>
                <a:schemeClr val="bg1"/>
              </a:solidFill>
              <a:latin typeface="Avenir LT Std 45 Book" panose="020B0502020203020204" pitchFamily="34" charset="0"/>
              <a:cs typeface="Avenir" charset="0"/>
              <a:sym typeface="Avenir" charset="0"/>
            </a:endParaRPr>
          </a:p>
          <a:p>
            <a:pPr>
              <a:lnSpc>
                <a:spcPct val="100000"/>
              </a:lnSpc>
              <a:spcBef>
                <a:spcPct val="0"/>
              </a:spcBef>
              <a:buSzPct val="25000"/>
              <a:buFontTx/>
              <a:buNone/>
              <a:defRPr/>
            </a:pPr>
            <a:r>
              <a:rPr lang="es-CO" altLang="es-ES" sz="3200" dirty="0">
                <a:solidFill>
                  <a:schemeClr val="bg1"/>
                </a:solidFill>
                <a:latin typeface="Avenir LT Std 45 Book" panose="020B0502020203020204" pitchFamily="34" charset="0"/>
                <a:cs typeface="Avenir" charset="0"/>
                <a:sym typeface="Avenir" charset="0"/>
              </a:rPr>
              <a:t>Mostramos qué hacer con el miedo, la tristeza o la rabia a través de experiencias divertidas.</a:t>
            </a:r>
          </a:p>
          <a:p>
            <a:pPr>
              <a:lnSpc>
                <a:spcPct val="100000"/>
              </a:lnSpc>
              <a:spcBef>
                <a:spcPct val="0"/>
              </a:spcBef>
              <a:buSzPct val="25000"/>
              <a:buFontTx/>
              <a:buNone/>
              <a:defRPr/>
            </a:pPr>
            <a:endParaRPr lang="es-CO" altLang="es-ES" sz="3200" dirty="0">
              <a:solidFill>
                <a:schemeClr val="bg1"/>
              </a:solidFill>
              <a:latin typeface="Avenir LT Std 45 Book" panose="020B0502020203020204" pitchFamily="34" charset="0"/>
              <a:cs typeface="Avenir" charset="0"/>
              <a:sym typeface="Avenir" charset="0"/>
            </a:endParaRPr>
          </a:p>
          <a:p>
            <a:pPr>
              <a:lnSpc>
                <a:spcPct val="100000"/>
              </a:lnSpc>
              <a:spcBef>
                <a:spcPct val="0"/>
              </a:spcBef>
              <a:buSzPct val="25000"/>
              <a:buFontTx/>
              <a:buNone/>
              <a:defRPr/>
            </a:pPr>
            <a:endParaRPr lang="es-CO" altLang="es-ES" sz="3200" dirty="0">
              <a:solidFill>
                <a:schemeClr val="bg1"/>
              </a:solidFill>
              <a:latin typeface="Avenir LT Std 45 Book" panose="020B0502020203020204" pitchFamily="34" charset="0"/>
              <a:cs typeface="Avenir" charset="0"/>
              <a:sym typeface="Avenir" charset="0"/>
            </a:endParaRPr>
          </a:p>
          <a:p>
            <a:pPr>
              <a:lnSpc>
                <a:spcPct val="100000"/>
              </a:lnSpc>
              <a:spcBef>
                <a:spcPct val="0"/>
              </a:spcBef>
              <a:buSzPct val="25000"/>
              <a:buFontTx/>
              <a:buNone/>
              <a:defRPr/>
            </a:pPr>
            <a:r>
              <a:rPr lang="es-CO" altLang="es-ES" sz="3200" dirty="0">
                <a:solidFill>
                  <a:schemeClr val="bg1"/>
                </a:solidFill>
                <a:latin typeface="Avenir LT Std 45 Book" panose="020B0502020203020204" pitchFamily="34" charset="0"/>
                <a:cs typeface="Avenir" charset="0"/>
                <a:sym typeface="Avenir" charset="0"/>
              </a:rPr>
              <a:t> </a:t>
            </a:r>
          </a:p>
          <a:p>
            <a:pPr>
              <a:lnSpc>
                <a:spcPct val="100000"/>
              </a:lnSpc>
              <a:spcBef>
                <a:spcPct val="0"/>
              </a:spcBef>
              <a:buSzPct val="25000"/>
              <a:buFontTx/>
              <a:buNone/>
              <a:defRPr/>
            </a:pPr>
            <a:endParaRPr lang="es-CO" altLang="es-ES" sz="3200" dirty="0">
              <a:solidFill>
                <a:schemeClr val="bg1"/>
              </a:solidFill>
              <a:latin typeface="Avenir LT Std 45 Book" panose="020B0502020203020204" pitchFamily="34" charset="0"/>
              <a:cs typeface="Avenir" charset="0"/>
              <a:sym typeface="Avenir" charset="0"/>
            </a:endParaRPr>
          </a:p>
          <a:p>
            <a:pPr>
              <a:lnSpc>
                <a:spcPct val="100000"/>
              </a:lnSpc>
              <a:spcBef>
                <a:spcPct val="0"/>
              </a:spcBef>
              <a:buSzPct val="25000"/>
              <a:buFontTx/>
              <a:buNone/>
              <a:defRPr/>
            </a:pPr>
            <a:endParaRPr lang="es-CO" altLang="es-ES" sz="3200" dirty="0">
              <a:solidFill>
                <a:schemeClr val="bg1"/>
              </a:solidFill>
              <a:latin typeface="Avenir LT Std 45 Book" panose="020B0502020203020204" pitchFamily="34" charset="0"/>
              <a:cs typeface="Avenir" charset="0"/>
              <a:sym typeface="Avenir" charset="0"/>
            </a:endParaRPr>
          </a:p>
          <a:p>
            <a:pPr>
              <a:lnSpc>
                <a:spcPct val="100000"/>
              </a:lnSpc>
              <a:spcBef>
                <a:spcPct val="0"/>
              </a:spcBef>
              <a:buFontTx/>
              <a:buNone/>
              <a:defRPr/>
            </a:pPr>
            <a:endParaRPr lang="es-ES" altLang="es-ES" sz="3200" dirty="0">
              <a:solidFill>
                <a:schemeClr val="bg1"/>
              </a:solidFill>
              <a:latin typeface="Avenir LT Std 45 Book" panose="020B0502020203020204" pitchFamily="34" charset="0"/>
              <a:cs typeface="Avenir" charset="0"/>
              <a:sym typeface="Avenir"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71" name="Shape 96">
            <a:extLst>
              <a:ext uri="{FF2B5EF4-FFF2-40B4-BE49-F238E27FC236}">
                <a16:creationId xmlns:a16="http://schemas.microsoft.com/office/drawing/2014/main" id="{E7081FF8-F560-4D28-8D7C-98C2EC037F97}"/>
              </a:ext>
            </a:extLst>
          </p:cNvPr>
          <p:cNvSpPr>
            <a:spLocks noChangeArrowheads="1"/>
          </p:cNvSpPr>
          <p:nvPr/>
        </p:nvSpPr>
        <p:spPr bwMode="auto">
          <a:xfrm>
            <a:off x="1068389" y="8664576"/>
            <a:ext cx="14119225" cy="1262062"/>
          </a:xfrm>
          <a:prstGeom prst="rect">
            <a:avLst/>
          </a:prstGeom>
          <a:noFill/>
          <a:ln>
            <a:noFill/>
          </a:ln>
        </p:spPr>
        <p:txBody>
          <a:bodyPr lIns="14460" tIns="19280" rIns="14460" bIns="1928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SzPct val="25000"/>
              <a:buFont typeface="Arial" panose="020B0604020202020204" pitchFamily="34" charset="0"/>
              <a:buNone/>
              <a:defRPr/>
            </a:pPr>
            <a:r>
              <a:rPr lang="es-CO" altLang="es-ES" sz="2844" dirty="0">
                <a:solidFill>
                  <a:schemeClr val="bg1"/>
                </a:solidFill>
                <a:latin typeface="Avenir LT Std 45 Book" panose="020B0502020203020204" pitchFamily="34" charset="0"/>
                <a:cs typeface="Avenir" charset="0"/>
                <a:sym typeface="Avenir" charset="0"/>
              </a:rPr>
              <a:t>Para crecer por dentro, para aprender y soltar el miedo. </a:t>
            </a:r>
          </a:p>
          <a:p>
            <a:pPr algn="ctr">
              <a:buSzPct val="25000"/>
              <a:buFont typeface="Arial" panose="020B0604020202020204" pitchFamily="34" charset="0"/>
              <a:buNone/>
              <a:defRPr/>
            </a:pPr>
            <a:r>
              <a:rPr lang="es-CO" altLang="es-ES" sz="2844" dirty="0">
                <a:solidFill>
                  <a:schemeClr val="bg1"/>
                </a:solidFill>
                <a:latin typeface="Avenir LT Std 45 Book" panose="020B0502020203020204" pitchFamily="34" charset="0"/>
                <a:cs typeface="Avenir" charset="0"/>
                <a:sym typeface="Avenir" charset="0"/>
              </a:rPr>
              <a:t>Para transformar y transformarnos por dentro.</a:t>
            </a:r>
          </a:p>
          <a:p>
            <a:pPr algn="ctr">
              <a:buSzPct val="25000"/>
              <a:buFont typeface="Arial" panose="020B0604020202020204" pitchFamily="34" charset="0"/>
              <a:buNone/>
              <a:defRPr/>
            </a:pPr>
            <a:r>
              <a:rPr lang="es-CO" sz="2844" dirty="0">
                <a:solidFill>
                  <a:schemeClr val="bg1"/>
                </a:solidFill>
                <a:latin typeface="Avenir LT Std 45 Book" panose="020B0502020203020204" pitchFamily="34" charset="0"/>
                <a:ea typeface="Avenir"/>
                <a:cs typeface="Avenir"/>
                <a:sym typeface="Avenir" charset="0"/>
              </a:rPr>
              <a:t>Este es nuestro manifiesto:</a:t>
            </a:r>
          </a:p>
          <a:p>
            <a:pPr algn="ctr">
              <a:buSzPct val="25000"/>
              <a:buNone/>
              <a:defRPr/>
            </a:pPr>
            <a:r>
              <a:rPr lang="es-CO" sz="2844" dirty="0">
                <a:solidFill>
                  <a:schemeClr val="bg1"/>
                </a:solidFill>
                <a:latin typeface="Avenir LT Std 45 Book" panose="020B0502020203020204" pitchFamily="34" charset="0"/>
                <a:ea typeface="Avenir"/>
                <a:cs typeface="Avenir"/>
                <a:sym typeface="Avenir" charset="0"/>
                <a:hlinkClick r:id="rId2"/>
              </a:rPr>
              <a:t>https://youtu.be/F4qJt1Dqkmw?si=-wPQBNCGWsUx9dyH</a:t>
            </a:r>
            <a:r>
              <a:rPr lang="es-CO" sz="2844" dirty="0">
                <a:solidFill>
                  <a:schemeClr val="bg1"/>
                </a:solidFill>
                <a:latin typeface="Avenir LT Std 45 Book" panose="020B0502020203020204" pitchFamily="34" charset="0"/>
                <a:ea typeface="Avenir"/>
                <a:cs typeface="Avenir"/>
                <a:sym typeface="Avenir" charset="0"/>
              </a:rPr>
              <a:t>  </a:t>
            </a:r>
            <a:endParaRPr lang="es-CO" sz="3200" dirty="0">
              <a:solidFill>
                <a:schemeClr val="bg1"/>
              </a:solidFill>
              <a:latin typeface="Avenir LT Std 45 Book" panose="020B0502020203020204" pitchFamily="34" charset="0"/>
              <a:ea typeface="Avenir"/>
              <a:cs typeface="Avenir"/>
              <a:sym typeface="Avenir"/>
            </a:endParaRPr>
          </a:p>
          <a:p>
            <a:pPr algn="ctr">
              <a:lnSpc>
                <a:spcPct val="100000"/>
              </a:lnSpc>
              <a:spcBef>
                <a:spcPct val="0"/>
              </a:spcBef>
              <a:buSzPct val="25000"/>
              <a:buFontTx/>
              <a:buNone/>
              <a:defRPr/>
            </a:pPr>
            <a:endParaRPr lang="es-CO" altLang="es-ES" sz="2844"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SzPct val="25000"/>
              <a:buFontTx/>
              <a:buNone/>
              <a:defRPr/>
            </a:pPr>
            <a:endParaRPr lang="es-CO" altLang="es-ES" sz="2844" dirty="0">
              <a:solidFill>
                <a:schemeClr val="bg1"/>
              </a:solidFill>
              <a:latin typeface="Avenir LT Std 45 Book" panose="020B0502020203020204" pitchFamily="34" charset="0"/>
              <a:cs typeface="Avenir" charset="0"/>
              <a:sym typeface="Avenir" charset="0"/>
            </a:endParaRPr>
          </a:p>
          <a:p>
            <a:pPr algn="ctr">
              <a:lnSpc>
                <a:spcPct val="100000"/>
              </a:lnSpc>
              <a:spcBef>
                <a:spcPct val="0"/>
              </a:spcBef>
              <a:buFontTx/>
              <a:buNone/>
              <a:defRPr/>
            </a:pPr>
            <a:endParaRPr lang="es-ES" altLang="es-ES" sz="2844" dirty="0">
              <a:solidFill>
                <a:schemeClr val="bg1"/>
              </a:solidFill>
              <a:latin typeface="Avenir LT Std 45 Book" panose="020B0502020203020204" pitchFamily="34" charset="0"/>
              <a:cs typeface="Avenir" charset="0"/>
              <a:sym typeface="Avenir" charset="0"/>
            </a:endParaRPr>
          </a:p>
        </p:txBody>
      </p:sp>
      <p:sp>
        <p:nvSpPr>
          <p:cNvPr id="6148" name="Rectángulo 6">
            <a:extLst>
              <a:ext uri="{FF2B5EF4-FFF2-40B4-BE49-F238E27FC236}">
                <a16:creationId xmlns:a16="http://schemas.microsoft.com/office/drawing/2014/main" id="{0C6EC832-2F0A-4DC1-B465-D5A49061E275}"/>
              </a:ext>
            </a:extLst>
          </p:cNvPr>
          <p:cNvSpPr>
            <a:spLocks noChangeArrowheads="1"/>
          </p:cNvSpPr>
          <p:nvPr/>
        </p:nvSpPr>
        <p:spPr bwMode="auto">
          <a:xfrm>
            <a:off x="2089150" y="3098801"/>
            <a:ext cx="1231939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ct val="25000"/>
            </a:pPr>
            <a:r>
              <a:rPr lang="es-CO" altLang="es-ES" sz="12800" dirty="0">
                <a:solidFill>
                  <a:srgbClr val="FFFF00"/>
                </a:solidFill>
                <a:latin typeface="DK Lemon Yellow Sun" panose="02000000000000000000" pitchFamily="50" charset="0"/>
                <a:sym typeface="Avenir" panose="020B0503020203020204" pitchFamily="34" charset="0"/>
              </a:rPr>
              <a:t>¡</a:t>
            </a:r>
            <a:r>
              <a:rPr lang="es-CO" altLang="es-ES" sz="12800" dirty="0">
                <a:solidFill>
                  <a:schemeClr val="bg1"/>
                </a:solidFill>
                <a:latin typeface="DK Lemon Yellow Sun" panose="02000000000000000000" pitchFamily="50" charset="0"/>
                <a:sym typeface="Avenir" panose="020B0503020203020204" pitchFamily="34" charset="0"/>
              </a:rPr>
              <a:t>Creemos en el poder </a:t>
            </a:r>
          </a:p>
        </p:txBody>
      </p:sp>
      <p:sp>
        <p:nvSpPr>
          <p:cNvPr id="7173" name="Rectángulo 7">
            <a:extLst>
              <a:ext uri="{FF2B5EF4-FFF2-40B4-BE49-F238E27FC236}">
                <a16:creationId xmlns:a16="http://schemas.microsoft.com/office/drawing/2014/main" id="{66D6FD0B-0332-424A-8343-06400B5D2B14}"/>
              </a:ext>
            </a:extLst>
          </p:cNvPr>
          <p:cNvSpPr>
            <a:spLocks noChangeArrowheads="1"/>
          </p:cNvSpPr>
          <p:nvPr/>
        </p:nvSpPr>
        <p:spPr bwMode="auto">
          <a:xfrm>
            <a:off x="2443165" y="4289426"/>
            <a:ext cx="11530721" cy="4633704"/>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SzPct val="25000"/>
              <a:buFontTx/>
              <a:buNone/>
              <a:defRPr/>
            </a:pPr>
            <a:r>
              <a:rPr lang="es-CO" altLang="es-ES" sz="24534" dirty="0">
                <a:solidFill>
                  <a:schemeClr val="bg1"/>
                </a:solidFill>
                <a:latin typeface="DK Lemon Yellow Sun" panose="02000000000000000000" pitchFamily="50" charset="0"/>
                <a:cs typeface="Avenir" charset="0"/>
                <a:sym typeface="Avenir" charset="0"/>
              </a:rPr>
              <a:t>del </a:t>
            </a:r>
            <a:r>
              <a:rPr lang="es-CO" altLang="es-ES" sz="29511" dirty="0">
                <a:solidFill>
                  <a:schemeClr val="bg1"/>
                </a:solidFill>
                <a:latin typeface="DK Lemon Yellow Sun" panose="02000000000000000000" pitchFamily="50" charset="0"/>
                <a:cs typeface="Avenir" charset="0"/>
                <a:sym typeface="Avenir" charset="0"/>
              </a:rPr>
              <a:t>amor</a:t>
            </a:r>
            <a:r>
              <a:rPr lang="es-CO" altLang="es-ES" sz="29511" dirty="0">
                <a:solidFill>
                  <a:srgbClr val="FFFF00"/>
                </a:solidFill>
                <a:latin typeface="DK Lemon Yellow Sun" panose="02000000000000000000" pitchFamily="50" charset="0"/>
                <a:cs typeface="Avenir" charset="0"/>
                <a:sym typeface="Avenir" charset="0"/>
              </a:rPr>
              <a:t>!</a:t>
            </a:r>
            <a:endParaRPr lang="es-CO" altLang="es-ES" sz="24534" dirty="0">
              <a:solidFill>
                <a:srgbClr val="FFFF00"/>
              </a:solidFill>
              <a:latin typeface="DK Lemon Yellow Sun" panose="02000000000000000000" pitchFamily="50" charset="0"/>
              <a:cs typeface="Avenir" charset="0"/>
              <a:sym typeface="Avenir"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FA2CF"/>
        </a:solid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66E76BA-1A1E-420A-B2E5-159BD8B5F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067" y="3408596"/>
            <a:ext cx="8390808" cy="10570688"/>
          </a:xfrm>
          <a:prstGeom prst="rect">
            <a:avLst/>
          </a:prstGeom>
        </p:spPr>
      </p:pic>
      <p:pic>
        <p:nvPicPr>
          <p:cNvPr id="3" name="Imagen 2">
            <a:extLst>
              <a:ext uri="{FF2B5EF4-FFF2-40B4-BE49-F238E27FC236}">
                <a16:creationId xmlns:a16="http://schemas.microsoft.com/office/drawing/2014/main" id="{87D716AA-7EFF-4E72-8385-15295C8CCD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358" y="9246980"/>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860FF9C8-38F8-4430-87E8-27EDC86475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9191" y="-575084"/>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5155BE30-4746-4575-A45C-FF7C28A405FF}"/>
              </a:ext>
            </a:extLst>
          </p:cNvPr>
          <p:cNvPicPr>
            <a:picLocks noChangeAspect="1"/>
          </p:cNvPicPr>
          <p:nvPr/>
        </p:nvPicPr>
        <p:blipFill>
          <a:blip r:embed="rId4" cstate="print">
            <a:extLst>
              <a:ext uri="{28A0092B-C50C-407E-A947-70E740481C1C}">
                <a14:useLocalDpi xmlns:a14="http://schemas.microsoft.com/office/drawing/2010/main" val="0"/>
              </a:ext>
            </a:extLst>
          </a:blip>
          <a:srcRect l="41592" t="24866" r="42072" b="68288"/>
          <a:stretch>
            <a:fillRect/>
          </a:stretch>
        </p:blipFill>
        <p:spPr bwMode="auto">
          <a:xfrm>
            <a:off x="13853187" y="10758384"/>
            <a:ext cx="2006212" cy="84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98">
            <a:extLst>
              <a:ext uri="{FF2B5EF4-FFF2-40B4-BE49-F238E27FC236}">
                <a16:creationId xmlns:a16="http://schemas.microsoft.com/office/drawing/2014/main" id="{B1AA03B3-B049-4203-A8DB-1F4033886E63}"/>
              </a:ext>
            </a:extLst>
          </p:cNvPr>
          <p:cNvSpPr txBox="1"/>
          <p:nvPr/>
        </p:nvSpPr>
        <p:spPr>
          <a:xfrm>
            <a:off x="980126" y="690064"/>
            <a:ext cx="14583724" cy="3555824"/>
          </a:xfrm>
          <a:prstGeom prst="rect">
            <a:avLst/>
          </a:prstGeom>
          <a:noFill/>
          <a:ln>
            <a:noFill/>
          </a:ln>
        </p:spPr>
        <p:txBody>
          <a:bodyPr lIns="21696" tIns="10844" rIns="21696" bIns="10844" anchor="t" anchorCtr="0">
            <a:noAutofit/>
          </a:bodyPr>
          <a:lstStyle/>
          <a:p>
            <a:pPr>
              <a:buSzPct val="25000"/>
            </a:pPr>
            <a:r>
              <a:rPr lang="es-MX" sz="6600" dirty="0">
                <a:solidFill>
                  <a:schemeClr val="bg1"/>
                </a:solidFill>
                <a:latin typeface="DK Lemon Yellow Sun" panose="02000000000000000000" pitchFamily="50" charset="0"/>
                <a:ea typeface="Kozuka Gothic Pr6N M" panose="020B0700000000000000" pitchFamily="34" charset="-128"/>
                <a:cs typeface="Lemon"/>
                <a:sym typeface="Lemon"/>
              </a:rPr>
              <a:t>Los objetivos DE DESARROLLO SOSTENIBLE QUE SE ALINEAN CON NUESTRA EMPRESA que establecemos son los siguientes</a:t>
            </a:r>
            <a:r>
              <a:rPr lang="es-MX" sz="8800" dirty="0">
                <a:solidFill>
                  <a:schemeClr val="bg1"/>
                </a:solidFill>
                <a:latin typeface="DK Lemon Yellow Sun" panose="02000000000000000000" pitchFamily="50" charset="0"/>
                <a:ea typeface="Kozuka Gothic Pr6N M" panose="020B0700000000000000" pitchFamily="34" charset="-128"/>
                <a:cs typeface="Lemon"/>
                <a:sym typeface="Lemon"/>
              </a:rPr>
              <a:t>:</a:t>
            </a:r>
            <a:endParaRPr lang="es-CO" sz="8800" dirty="0">
              <a:solidFill>
                <a:schemeClr val="bg1"/>
              </a:solidFill>
              <a:latin typeface="DK Lemon Yellow Sun" panose="02000000000000000000" pitchFamily="50" charset="0"/>
              <a:ea typeface="Kozuka Gothic Pr6N M" panose="020B0700000000000000" pitchFamily="34" charset="-128"/>
              <a:cs typeface="Lemon"/>
              <a:sym typeface="Lemon"/>
            </a:endParaRPr>
          </a:p>
        </p:txBody>
      </p:sp>
      <p:pic>
        <p:nvPicPr>
          <p:cNvPr id="6" name="Imagen 5">
            <a:extLst>
              <a:ext uri="{FF2B5EF4-FFF2-40B4-BE49-F238E27FC236}">
                <a16:creationId xmlns:a16="http://schemas.microsoft.com/office/drawing/2014/main" id="{99FFBB05-2E8C-4926-B1EB-EA0AB69B5B4E}"/>
              </a:ext>
            </a:extLst>
          </p:cNvPr>
          <p:cNvPicPr>
            <a:picLocks noChangeAspect="1"/>
          </p:cNvPicPr>
          <p:nvPr/>
        </p:nvPicPr>
        <p:blipFill>
          <a:blip r:embed="rId5"/>
          <a:stretch>
            <a:fillRect/>
          </a:stretch>
        </p:blipFill>
        <p:spPr>
          <a:xfrm>
            <a:off x="7039002" y="4820356"/>
            <a:ext cx="2177996" cy="2192232"/>
          </a:xfrm>
          <a:prstGeom prst="rect">
            <a:avLst/>
          </a:prstGeom>
        </p:spPr>
      </p:pic>
      <p:pic>
        <p:nvPicPr>
          <p:cNvPr id="7" name="Imagen 6">
            <a:extLst>
              <a:ext uri="{FF2B5EF4-FFF2-40B4-BE49-F238E27FC236}">
                <a16:creationId xmlns:a16="http://schemas.microsoft.com/office/drawing/2014/main" id="{5B8135C7-DD3E-4385-9AF6-6A23AAC59579}"/>
              </a:ext>
            </a:extLst>
          </p:cNvPr>
          <p:cNvPicPr>
            <a:picLocks noChangeAspect="1"/>
          </p:cNvPicPr>
          <p:nvPr/>
        </p:nvPicPr>
        <p:blipFill rotWithShape="1">
          <a:blip r:embed="rId6"/>
          <a:srcRect r="4931" b="3074"/>
          <a:stretch/>
        </p:blipFill>
        <p:spPr>
          <a:xfrm>
            <a:off x="1307155" y="9522448"/>
            <a:ext cx="2164127" cy="2192233"/>
          </a:xfrm>
          <a:prstGeom prst="rect">
            <a:avLst/>
          </a:prstGeom>
        </p:spPr>
      </p:pic>
      <p:pic>
        <p:nvPicPr>
          <p:cNvPr id="14" name="Imagen 13">
            <a:extLst>
              <a:ext uri="{FF2B5EF4-FFF2-40B4-BE49-F238E27FC236}">
                <a16:creationId xmlns:a16="http://schemas.microsoft.com/office/drawing/2014/main" id="{1B8E8876-075E-4D1A-8B65-747C47F88AA6}"/>
              </a:ext>
            </a:extLst>
          </p:cNvPr>
          <p:cNvPicPr>
            <a:picLocks noChangeAspect="1"/>
          </p:cNvPicPr>
          <p:nvPr/>
        </p:nvPicPr>
        <p:blipFill>
          <a:blip r:embed="rId7"/>
          <a:stretch>
            <a:fillRect/>
          </a:stretch>
        </p:blipFill>
        <p:spPr>
          <a:xfrm>
            <a:off x="4145510" y="7303232"/>
            <a:ext cx="2204711" cy="2219216"/>
          </a:xfrm>
          <a:prstGeom prst="rect">
            <a:avLst/>
          </a:prstGeom>
        </p:spPr>
      </p:pic>
      <p:pic>
        <p:nvPicPr>
          <p:cNvPr id="15" name="Imagen 14">
            <a:extLst>
              <a:ext uri="{FF2B5EF4-FFF2-40B4-BE49-F238E27FC236}">
                <a16:creationId xmlns:a16="http://schemas.microsoft.com/office/drawing/2014/main" id="{CA47DE0D-1576-4DA4-BFDE-A1371B9402D2}"/>
              </a:ext>
            </a:extLst>
          </p:cNvPr>
          <p:cNvPicPr>
            <a:picLocks noChangeAspect="1"/>
          </p:cNvPicPr>
          <p:nvPr/>
        </p:nvPicPr>
        <p:blipFill rotWithShape="1">
          <a:blip r:embed="rId8"/>
          <a:srcRect t="828"/>
          <a:stretch/>
        </p:blipFill>
        <p:spPr>
          <a:xfrm>
            <a:off x="7559129" y="9522448"/>
            <a:ext cx="2177996" cy="2159966"/>
          </a:xfrm>
          <a:prstGeom prst="rect">
            <a:avLst/>
          </a:prstGeom>
        </p:spPr>
      </p:pic>
      <p:pic>
        <p:nvPicPr>
          <p:cNvPr id="17" name="Imagen 16">
            <a:extLst>
              <a:ext uri="{FF2B5EF4-FFF2-40B4-BE49-F238E27FC236}">
                <a16:creationId xmlns:a16="http://schemas.microsoft.com/office/drawing/2014/main" id="{1359BA9A-457A-46B8-AE14-5438408D907F}"/>
              </a:ext>
            </a:extLst>
          </p:cNvPr>
          <p:cNvPicPr>
            <a:picLocks noChangeAspect="1"/>
          </p:cNvPicPr>
          <p:nvPr/>
        </p:nvPicPr>
        <p:blipFill>
          <a:blip r:embed="rId9"/>
          <a:stretch>
            <a:fillRect/>
          </a:stretch>
        </p:blipFill>
        <p:spPr>
          <a:xfrm>
            <a:off x="1307155" y="4820356"/>
            <a:ext cx="2164127" cy="2192232"/>
          </a:xfrm>
          <a:prstGeom prst="rect">
            <a:avLst/>
          </a:prstGeom>
        </p:spPr>
      </p:pic>
    </p:spTree>
    <p:extLst>
      <p:ext uri="{BB962C8B-B14F-4D97-AF65-F5344CB8AC3E}">
        <p14:creationId xmlns:p14="http://schemas.microsoft.com/office/powerpoint/2010/main" val="220295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6F1519-510C-4CEF-90F4-5C0E30F7A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78775" y="928429"/>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14A8614-EBD7-43CB-9B39-BC0014D89D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860" y="6866932"/>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98">
            <a:extLst>
              <a:ext uri="{FF2B5EF4-FFF2-40B4-BE49-F238E27FC236}">
                <a16:creationId xmlns:a16="http://schemas.microsoft.com/office/drawing/2014/main" id="{812CD7ED-24CD-4544-87F9-1AA03E441E6F}"/>
              </a:ext>
            </a:extLst>
          </p:cNvPr>
          <p:cNvSpPr txBox="1"/>
          <p:nvPr/>
        </p:nvSpPr>
        <p:spPr>
          <a:xfrm>
            <a:off x="5038421" y="1123582"/>
            <a:ext cx="10724751" cy="2303091"/>
          </a:xfrm>
          <a:prstGeom prst="rect">
            <a:avLst/>
          </a:prstGeom>
          <a:noFill/>
          <a:ln>
            <a:noFill/>
          </a:ln>
        </p:spPr>
        <p:txBody>
          <a:bodyPr lIns="21696" tIns="10844" rIns="21696" bIns="10844" anchor="t" anchorCtr="0">
            <a:noAutofit/>
          </a:bodyPr>
          <a:lstStyle/>
          <a:p>
            <a:pPr algn="just">
              <a:buSzPct val="25000"/>
            </a:pPr>
            <a:r>
              <a:rPr lang="es-CO" sz="6000" b="1" dirty="0">
                <a:solidFill>
                  <a:schemeClr val="accent5"/>
                </a:solidFill>
                <a:latin typeface="DK Lemon Yellow Sun" panose="02000000000000000000" pitchFamily="50" charset="0"/>
                <a:sym typeface="Lemon"/>
              </a:rPr>
              <a:t>OBJETIVO DE DESARROLLO SOSTENIBLE 8</a:t>
            </a:r>
          </a:p>
          <a:p>
            <a:pPr algn="r">
              <a:buSzPct val="25000"/>
            </a:pPr>
            <a:r>
              <a:rPr lang="es-MX" sz="2800" dirty="0">
                <a:solidFill>
                  <a:schemeClr val="tx2">
                    <a:lumMod val="50000"/>
                  </a:schemeClr>
                </a:solidFill>
                <a:latin typeface="DK Lemon Yellow Sun" panose="02000000000000000000" pitchFamily="50" charset="0"/>
                <a:sym typeface="Lemon"/>
              </a:rPr>
              <a:t>Disminuir el número de personas en situación de pobreza extrema a través de oportunidades de empleo y facilidades laborales</a:t>
            </a:r>
            <a:r>
              <a:rPr lang="es-MX" sz="5400" b="1" dirty="0">
                <a:solidFill>
                  <a:schemeClr val="tx2">
                    <a:lumMod val="50000"/>
                  </a:schemeClr>
                </a:solidFill>
                <a:latin typeface="DK Lemon Yellow Sun" panose="02000000000000000000" pitchFamily="50" charset="0"/>
                <a:sym typeface="Lemon"/>
              </a:rPr>
              <a:t>.</a:t>
            </a:r>
            <a:endParaRPr lang="es-CO" sz="5400" b="1" dirty="0">
              <a:solidFill>
                <a:schemeClr val="tx2">
                  <a:lumMod val="50000"/>
                </a:schemeClr>
              </a:solidFill>
              <a:latin typeface="DK Lemon Yellow Sun" panose="02000000000000000000" pitchFamily="50" charset="0"/>
              <a:sym typeface="Lemon"/>
            </a:endParaRPr>
          </a:p>
        </p:txBody>
      </p:sp>
      <p:pic>
        <p:nvPicPr>
          <p:cNvPr id="13" name="Imagen 2">
            <a:extLst>
              <a:ext uri="{FF2B5EF4-FFF2-40B4-BE49-F238E27FC236}">
                <a16:creationId xmlns:a16="http://schemas.microsoft.com/office/drawing/2014/main" id="{D0B3BF72-EA6D-4F35-BE2F-BAE1F5C60F57}"/>
              </a:ext>
            </a:extLst>
          </p:cNvPr>
          <p:cNvPicPr>
            <a:picLocks noChangeAspect="1"/>
          </p:cNvPicPr>
          <p:nvPr/>
        </p:nvPicPr>
        <p:blipFill>
          <a:blip r:embed="rId3">
            <a:extLst>
              <a:ext uri="{28A0092B-C50C-407E-A947-70E740481C1C}">
                <a14:useLocalDpi xmlns:a14="http://schemas.microsoft.com/office/drawing/2010/main" val="0"/>
              </a:ext>
            </a:extLst>
          </a:blip>
          <a:srcRect t="-2644" b="-3362"/>
          <a:stretch>
            <a:fillRect/>
          </a:stretch>
        </p:blipFill>
        <p:spPr bwMode="auto">
          <a:xfrm rot="8586053">
            <a:off x="-2656182" y="-2427271"/>
            <a:ext cx="5721049" cy="756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2">
            <a:extLst>
              <a:ext uri="{FF2B5EF4-FFF2-40B4-BE49-F238E27FC236}">
                <a16:creationId xmlns:a16="http://schemas.microsoft.com/office/drawing/2014/main" id="{DA79F10B-DC63-443A-86B9-90EC28766E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8138" y="8091893"/>
            <a:ext cx="4331561"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133">
            <a:extLst>
              <a:ext uri="{FF2B5EF4-FFF2-40B4-BE49-F238E27FC236}">
                <a16:creationId xmlns:a16="http://schemas.microsoft.com/office/drawing/2014/main" id="{3F3AC3C1-9E7B-4321-AA65-EA7AF35763F0}"/>
              </a:ext>
            </a:extLst>
          </p:cNvPr>
          <p:cNvSpPr/>
          <p:nvPr/>
        </p:nvSpPr>
        <p:spPr>
          <a:xfrm>
            <a:off x="1494616" y="3922769"/>
            <a:ext cx="13557617" cy="2323713"/>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pPr algn="just"/>
            <a:r>
              <a:rPr lang="es-MX" sz="3000" b="1" dirty="0">
                <a:solidFill>
                  <a:schemeClr val="accent5"/>
                </a:solidFill>
                <a:latin typeface="DK Lemon Yellow Sun" panose="02000000000000000000" pitchFamily="50" charset="0"/>
              </a:rPr>
              <a:t>ACCIONES REALIZADAS:</a:t>
            </a:r>
          </a:p>
          <a:p>
            <a:pPr algn="just"/>
            <a:endParaRPr lang="es-MX" sz="2300" b="1" dirty="0">
              <a:solidFill>
                <a:schemeClr val="accent5"/>
              </a:solidFill>
              <a:latin typeface="DK Lemon Yellow Sun" panose="02000000000000000000" pitchFamily="50" charset="0"/>
            </a:endParaRPr>
          </a:p>
          <a:p>
            <a:pPr algn="just"/>
            <a:r>
              <a:rPr lang="es-MX" sz="2300" dirty="0">
                <a:solidFill>
                  <a:schemeClr val="tx1"/>
                </a:solidFill>
                <a:latin typeface="Avenir" panose="020B0604020202020204"/>
              </a:rPr>
              <a:t>Durante el año 2024, Hugger Island continuó su compromiso con la reducción de la pobreza extrema a través de oportunidades laborales inclusivas y facilitación del empleo. Se mantuvo la práctica de contratar proveedores y colaboradores que contribuyen al empoderamiento de grupos vulnerables, particularmente mujeres madres cabeza de familia,</a:t>
            </a:r>
            <a:endParaRPr sz="2300" dirty="0">
              <a:solidFill>
                <a:schemeClr val="tx1"/>
              </a:solidFill>
              <a:latin typeface="Avenir" panose="020B0604020202020204"/>
            </a:endParaRPr>
          </a:p>
        </p:txBody>
      </p:sp>
      <p:pic>
        <p:nvPicPr>
          <p:cNvPr id="24" name="Imagen 23">
            <a:extLst>
              <a:ext uri="{FF2B5EF4-FFF2-40B4-BE49-F238E27FC236}">
                <a16:creationId xmlns:a16="http://schemas.microsoft.com/office/drawing/2014/main" id="{83B4E72F-3705-423C-9750-FFA114768428}"/>
              </a:ext>
            </a:extLst>
          </p:cNvPr>
          <p:cNvPicPr>
            <a:picLocks noChangeAspect="1"/>
          </p:cNvPicPr>
          <p:nvPr/>
        </p:nvPicPr>
        <p:blipFill>
          <a:blip r:embed="rId5"/>
          <a:stretch>
            <a:fillRect/>
          </a:stretch>
        </p:blipFill>
        <p:spPr>
          <a:xfrm>
            <a:off x="4533572" y="2192209"/>
            <a:ext cx="1364563" cy="1382284"/>
          </a:xfrm>
          <a:prstGeom prst="rect">
            <a:avLst/>
          </a:prstGeom>
        </p:spPr>
      </p:pic>
      <p:pic>
        <p:nvPicPr>
          <p:cNvPr id="3" name="Imagen 2">
            <a:extLst>
              <a:ext uri="{FF2B5EF4-FFF2-40B4-BE49-F238E27FC236}">
                <a16:creationId xmlns:a16="http://schemas.microsoft.com/office/drawing/2014/main" id="{07F2D265-05F8-4C69-BB17-D84EAFE2B74E}"/>
              </a:ext>
            </a:extLst>
          </p:cNvPr>
          <p:cNvPicPr>
            <a:picLocks noChangeAspect="1"/>
          </p:cNvPicPr>
          <p:nvPr/>
        </p:nvPicPr>
        <p:blipFill>
          <a:blip r:embed="rId6"/>
          <a:stretch>
            <a:fillRect/>
          </a:stretch>
        </p:blipFill>
        <p:spPr>
          <a:xfrm>
            <a:off x="1400701" y="7919398"/>
            <a:ext cx="4990191" cy="3344173"/>
          </a:xfrm>
          <a:prstGeom prst="rect">
            <a:avLst/>
          </a:prstGeom>
        </p:spPr>
      </p:pic>
      <p:pic>
        <p:nvPicPr>
          <p:cNvPr id="4" name="Imagen 3">
            <a:extLst>
              <a:ext uri="{FF2B5EF4-FFF2-40B4-BE49-F238E27FC236}">
                <a16:creationId xmlns:a16="http://schemas.microsoft.com/office/drawing/2014/main" id="{8649B5F0-20CC-42BB-AFBC-0FA0CADE3252}"/>
              </a:ext>
            </a:extLst>
          </p:cNvPr>
          <p:cNvPicPr>
            <a:picLocks noChangeAspect="1"/>
          </p:cNvPicPr>
          <p:nvPr/>
        </p:nvPicPr>
        <p:blipFill>
          <a:blip r:embed="rId7"/>
          <a:stretch>
            <a:fillRect/>
          </a:stretch>
        </p:blipFill>
        <p:spPr>
          <a:xfrm>
            <a:off x="11589423" y="7892734"/>
            <a:ext cx="3892562" cy="3374704"/>
          </a:xfrm>
          <a:prstGeom prst="rect">
            <a:avLst/>
          </a:prstGeom>
        </p:spPr>
      </p:pic>
      <p:pic>
        <p:nvPicPr>
          <p:cNvPr id="8" name="Imagen 7">
            <a:extLst>
              <a:ext uri="{FF2B5EF4-FFF2-40B4-BE49-F238E27FC236}">
                <a16:creationId xmlns:a16="http://schemas.microsoft.com/office/drawing/2014/main" id="{55CE040C-F94D-4EEB-B04F-A90895B7C481}"/>
              </a:ext>
            </a:extLst>
          </p:cNvPr>
          <p:cNvPicPr>
            <a:picLocks noChangeAspect="1"/>
          </p:cNvPicPr>
          <p:nvPr/>
        </p:nvPicPr>
        <p:blipFill>
          <a:blip r:embed="rId8"/>
          <a:stretch>
            <a:fillRect/>
          </a:stretch>
        </p:blipFill>
        <p:spPr>
          <a:xfrm>
            <a:off x="6768459" y="7383873"/>
            <a:ext cx="4531327" cy="3433676"/>
          </a:xfrm>
          <a:prstGeom prst="rect">
            <a:avLst/>
          </a:prstGeom>
        </p:spPr>
      </p:pic>
    </p:spTree>
    <p:extLst>
      <p:ext uri="{BB962C8B-B14F-4D97-AF65-F5344CB8AC3E}">
        <p14:creationId xmlns:p14="http://schemas.microsoft.com/office/powerpoint/2010/main" val="3684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6F1519-510C-4CEF-90F4-5C0E30F7A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6926" y="746740"/>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14A8614-EBD7-43CB-9B39-BC0014D89D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860" y="6866932"/>
            <a:ext cx="6467904" cy="47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98">
            <a:extLst>
              <a:ext uri="{FF2B5EF4-FFF2-40B4-BE49-F238E27FC236}">
                <a16:creationId xmlns:a16="http://schemas.microsoft.com/office/drawing/2014/main" id="{812CD7ED-24CD-4544-87F9-1AA03E441E6F}"/>
              </a:ext>
            </a:extLst>
          </p:cNvPr>
          <p:cNvSpPr txBox="1"/>
          <p:nvPr/>
        </p:nvSpPr>
        <p:spPr>
          <a:xfrm>
            <a:off x="541860" y="592764"/>
            <a:ext cx="10294999" cy="1069781"/>
          </a:xfrm>
          <a:prstGeom prst="rect">
            <a:avLst/>
          </a:prstGeom>
          <a:noFill/>
          <a:ln>
            <a:noFill/>
          </a:ln>
        </p:spPr>
        <p:txBody>
          <a:bodyPr lIns="21696" tIns="10844" rIns="21696" bIns="10844" anchor="t" anchorCtr="0">
            <a:noAutofit/>
          </a:bodyPr>
          <a:lstStyle/>
          <a:p>
            <a:pPr algn="just"/>
            <a:r>
              <a:rPr lang="es-MX" sz="6000" b="1" dirty="0">
                <a:solidFill>
                  <a:schemeClr val="accent5"/>
                </a:solidFill>
                <a:latin typeface="DK Lemon Yellow Sun" panose="02000000000000000000" pitchFamily="50" charset="0"/>
              </a:rPr>
              <a:t>Metas para el Nuevo Periodo (2025):</a:t>
            </a:r>
          </a:p>
        </p:txBody>
      </p:sp>
      <p:pic>
        <p:nvPicPr>
          <p:cNvPr id="13" name="Imagen 2">
            <a:extLst>
              <a:ext uri="{FF2B5EF4-FFF2-40B4-BE49-F238E27FC236}">
                <a16:creationId xmlns:a16="http://schemas.microsoft.com/office/drawing/2014/main" id="{D0B3BF72-EA6D-4F35-BE2F-BAE1F5C60F57}"/>
              </a:ext>
            </a:extLst>
          </p:cNvPr>
          <p:cNvPicPr>
            <a:picLocks noChangeAspect="1"/>
          </p:cNvPicPr>
          <p:nvPr/>
        </p:nvPicPr>
        <p:blipFill>
          <a:blip r:embed="rId3">
            <a:extLst>
              <a:ext uri="{28A0092B-C50C-407E-A947-70E740481C1C}">
                <a14:useLocalDpi xmlns:a14="http://schemas.microsoft.com/office/drawing/2010/main" val="0"/>
              </a:ext>
            </a:extLst>
          </a:blip>
          <a:srcRect t="-2644" b="-3362"/>
          <a:stretch>
            <a:fillRect/>
          </a:stretch>
        </p:blipFill>
        <p:spPr bwMode="auto">
          <a:xfrm>
            <a:off x="9788096" y="3642601"/>
            <a:ext cx="6467904" cy="855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hape 133">
            <a:extLst>
              <a:ext uri="{FF2B5EF4-FFF2-40B4-BE49-F238E27FC236}">
                <a16:creationId xmlns:a16="http://schemas.microsoft.com/office/drawing/2014/main" id="{CB399371-5CCC-4FF4-81B5-72600A78B98A}"/>
              </a:ext>
            </a:extLst>
          </p:cNvPr>
          <p:cNvSpPr/>
          <p:nvPr/>
        </p:nvSpPr>
        <p:spPr>
          <a:xfrm>
            <a:off x="417982" y="2310174"/>
            <a:ext cx="15420035" cy="10028784"/>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pPr algn="just"/>
            <a:r>
              <a:rPr lang="es-MX" sz="2300" dirty="0">
                <a:solidFill>
                  <a:schemeClr val="tx1"/>
                </a:solidFill>
                <a:latin typeface="Avenir" panose="020B0604020202020204"/>
              </a:rPr>
              <a:t>En línea con nuestro compromiso continuo con la ODS 8, Hugger Island establece las siguientes metas para el año 2025:</a:t>
            </a:r>
          </a:p>
          <a:p>
            <a:pPr algn="just"/>
            <a:endParaRPr lang="es-MX" sz="2300" dirty="0">
              <a:solidFill>
                <a:schemeClr val="tx1"/>
              </a:solidFill>
              <a:latin typeface="Avenir" panose="020B0604020202020204"/>
            </a:endParaRPr>
          </a:p>
          <a:p>
            <a:pPr algn="just"/>
            <a:r>
              <a:rPr lang="es-MX" sz="2300" u="sng" dirty="0">
                <a:solidFill>
                  <a:schemeClr val="tx1"/>
                </a:solidFill>
                <a:latin typeface="Avenir" panose="020B0604020202020204"/>
              </a:rPr>
              <a:t>Selección Exclusiva de Proveedores Comprometidos con la Sostenibilidad: </a:t>
            </a:r>
            <a:r>
              <a:rPr lang="es-MX" sz="2300" dirty="0">
                <a:solidFill>
                  <a:schemeClr val="tx1"/>
                </a:solidFill>
                <a:latin typeface="Avenir" panose="020B0604020202020204"/>
              </a:rPr>
              <a:t>Nos comprometemos a seleccionar como únicos proveedores a empresas cuyos productos y servicios demuestren un impacto mínimo en el medio ambiente. Buscaremos activamente asociarnos con proveedores que compartan nuestra visión de responsabilidad ambiental y que implementen prácticas sostenibles en todas las etapas de su cadena de suministro.</a:t>
            </a:r>
          </a:p>
          <a:p>
            <a:pPr algn="just"/>
            <a:endParaRPr lang="es-MX" sz="2300" dirty="0">
              <a:solidFill>
                <a:schemeClr val="tx1"/>
              </a:solidFill>
              <a:latin typeface="Avenir" panose="020B0604020202020204"/>
            </a:endParaRPr>
          </a:p>
          <a:p>
            <a:pPr algn="just"/>
            <a:r>
              <a:rPr lang="es-MX" sz="2300" u="sng" dirty="0">
                <a:solidFill>
                  <a:schemeClr val="tx1"/>
                </a:solidFill>
                <a:latin typeface="Avenir" panose="020B0604020202020204"/>
              </a:rPr>
              <a:t>Promoción de la Igualdad de Género en la Cadena de Suministro: </a:t>
            </a:r>
            <a:r>
              <a:rPr lang="es-MX" sz="2300" dirty="0">
                <a:solidFill>
                  <a:schemeClr val="tx1"/>
                </a:solidFill>
                <a:latin typeface="Avenir" panose="020B0604020202020204"/>
              </a:rPr>
              <a:t>Nos comprometemos a priorizar la colaboración con empresas que promuevan activamente la igualdad de género en sus operaciones internas. Buscaremos asociarnos con proveedores que demuestren un compromiso claro con la equidad de género, mediante la implementación de políticas y prácticas que fomenten la diversidad, la inclusión y la igualdad de oportunidades para todas las personas, independientemente de su género.</a:t>
            </a:r>
          </a:p>
          <a:p>
            <a:pPr algn="just"/>
            <a:endParaRPr lang="es-MX" sz="2300" dirty="0">
              <a:solidFill>
                <a:schemeClr val="tx1"/>
              </a:solidFill>
              <a:latin typeface="Avenir" panose="020B0604020202020204"/>
            </a:endParaRPr>
          </a:p>
          <a:p>
            <a:pPr algn="just"/>
            <a:r>
              <a:rPr lang="es-MX" sz="2300" u="sng" dirty="0">
                <a:solidFill>
                  <a:schemeClr val="tx1"/>
                </a:solidFill>
                <a:latin typeface="Avenir" panose="020B0604020202020204"/>
              </a:rPr>
              <a:t>Implementación de Estrategias de Mejora Continua: </a:t>
            </a:r>
            <a:r>
              <a:rPr lang="es-MX" sz="2300" dirty="0">
                <a:solidFill>
                  <a:schemeClr val="tx1"/>
                </a:solidFill>
                <a:latin typeface="Avenir" panose="020B0604020202020204"/>
              </a:rPr>
              <a:t>Reconociendo que no hemos cumplido en su totalidad con la meta establecida el año pasado, nos comprometemos a implementar estrategias de mejora continua en nuestra selección de proveedores. Revisaremos y fortaleceremos nuestros criterios de selección, así como nuestros procesos de evaluación y monitoreo, con el objetivo de garantizar que todas nuestras acciones estén alineadas con nuestros valores y objetivos de sostenibilidad.</a:t>
            </a:r>
          </a:p>
          <a:p>
            <a:pPr algn="just"/>
            <a:endParaRPr lang="es-MX" sz="2300" dirty="0">
              <a:solidFill>
                <a:schemeClr val="tx1"/>
              </a:solidFill>
              <a:latin typeface="Avenir" panose="020B0604020202020204"/>
            </a:endParaRPr>
          </a:p>
          <a:p>
            <a:pPr algn="just"/>
            <a:r>
              <a:rPr lang="es-MX" sz="2300" u="sng" dirty="0">
                <a:solidFill>
                  <a:schemeClr val="tx1"/>
                </a:solidFill>
                <a:latin typeface="Avenir" panose="020B0604020202020204"/>
              </a:rPr>
              <a:t>Capacitación Interna en compras responsables y sostenibilidad: </a:t>
            </a:r>
            <a:r>
              <a:rPr lang="es-ES" sz="2300" dirty="0">
                <a:solidFill>
                  <a:schemeClr val="tx1"/>
                </a:solidFill>
                <a:latin typeface="Avenir" panose="020B0604020202020204"/>
              </a:rPr>
              <a:t>Desarrollaremos un programa de formación para nuestro equipo de compras y gestión de alianzas, enfocado en criterios de sostenibilidad, derechos humanos y compras con impacto. Este programa incluirá al menos dos instancias de capacitación durante el año</a:t>
            </a:r>
            <a:endParaRPr lang="es-MX" sz="2300" dirty="0">
              <a:solidFill>
                <a:schemeClr val="tx1"/>
              </a:solidFill>
              <a:latin typeface="Avenir" panose="020B0604020202020204"/>
            </a:endParaRPr>
          </a:p>
          <a:p>
            <a:pPr algn="just"/>
            <a:endParaRPr lang="es-MX" sz="2300" dirty="0">
              <a:solidFill>
                <a:schemeClr val="tx1"/>
              </a:solidFill>
              <a:latin typeface="Avenir" panose="020B0604020202020204"/>
            </a:endParaRPr>
          </a:p>
          <a:p>
            <a:pPr algn="just"/>
            <a:r>
              <a:rPr lang="es-MX" sz="2300" dirty="0">
                <a:solidFill>
                  <a:schemeClr val="tx1"/>
                </a:solidFill>
                <a:latin typeface="Avenir" panose="020B0604020202020204"/>
              </a:rPr>
              <a:t>Al establecer estas metas para el nuevo periodo, reafirmamos nuestro compromiso con la promoción del empleo digno y el desarrollo económico inclusivo, así como con la protección del medio ambiente y la promoción de la igualdad de género en todas nuestras operaciones y relaciones comerciales.</a:t>
            </a:r>
            <a:endParaRPr sz="2400" dirty="0">
              <a:solidFill>
                <a:schemeClr val="tx1"/>
              </a:solidFill>
              <a:latin typeface="Avenir" panose="020B0604020202020204"/>
            </a:endParaRPr>
          </a:p>
        </p:txBody>
      </p:sp>
      <p:pic>
        <p:nvPicPr>
          <p:cNvPr id="9" name="Imagen 8">
            <a:extLst>
              <a:ext uri="{FF2B5EF4-FFF2-40B4-BE49-F238E27FC236}">
                <a16:creationId xmlns:a16="http://schemas.microsoft.com/office/drawing/2014/main" id="{7A36550A-20B6-4C6C-811C-230C361DE21D}"/>
              </a:ext>
            </a:extLst>
          </p:cNvPr>
          <p:cNvPicPr>
            <a:picLocks noChangeAspect="1"/>
          </p:cNvPicPr>
          <p:nvPr/>
        </p:nvPicPr>
        <p:blipFill>
          <a:blip r:embed="rId4"/>
          <a:stretch>
            <a:fillRect/>
          </a:stretch>
        </p:blipFill>
        <p:spPr>
          <a:xfrm>
            <a:off x="11107633" y="592764"/>
            <a:ext cx="1389168" cy="1407208"/>
          </a:xfrm>
          <a:prstGeom prst="rect">
            <a:avLst/>
          </a:prstGeom>
        </p:spPr>
      </p:pic>
    </p:spTree>
    <p:extLst>
      <p:ext uri="{BB962C8B-B14F-4D97-AF65-F5344CB8AC3E}">
        <p14:creationId xmlns:p14="http://schemas.microsoft.com/office/powerpoint/2010/main" val="2947162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74C7D1E-8BBC-410C-91F9-3C8E5BD7A6DE}"/>
              </a:ext>
            </a:extLst>
          </p:cNvPr>
          <p:cNvSpPr/>
          <p:nvPr/>
        </p:nvSpPr>
        <p:spPr>
          <a:xfrm>
            <a:off x="701254" y="3497307"/>
            <a:ext cx="3012363" cy="553998"/>
          </a:xfrm>
          <a:prstGeom prst="rect">
            <a:avLst/>
          </a:prstGeom>
        </p:spPr>
        <p:txBody>
          <a:bodyPr wrap="none">
            <a:spAutoFit/>
          </a:bodyPr>
          <a:lstStyle/>
          <a:p>
            <a:pPr algn="ctr">
              <a:buSzPct val="25000"/>
              <a:defRPr/>
            </a:pPr>
            <a:r>
              <a:rPr lang="es-CO" sz="3000" b="1" dirty="0">
                <a:solidFill>
                  <a:srgbClr val="FFC000"/>
                </a:solidFill>
                <a:latin typeface="DK Lemon Yellow Sun" panose="02000000000000000000" pitchFamily="50" charset="0"/>
                <a:ea typeface="Avenir"/>
                <a:cs typeface="Avenir"/>
                <a:sym typeface="Avenir"/>
              </a:rPr>
              <a:t>ACTIVIDAD REALIZADA:</a:t>
            </a:r>
          </a:p>
        </p:txBody>
      </p:sp>
      <p:sp>
        <p:nvSpPr>
          <p:cNvPr id="15" name="Rectángulo 14">
            <a:extLst>
              <a:ext uri="{FF2B5EF4-FFF2-40B4-BE49-F238E27FC236}">
                <a16:creationId xmlns:a16="http://schemas.microsoft.com/office/drawing/2014/main" id="{D1B033EF-EAEB-45C9-8AEB-292246291AB6}"/>
              </a:ext>
            </a:extLst>
          </p:cNvPr>
          <p:cNvSpPr/>
          <p:nvPr/>
        </p:nvSpPr>
        <p:spPr>
          <a:xfrm>
            <a:off x="701254" y="4051305"/>
            <a:ext cx="15271765" cy="2923877"/>
          </a:xfrm>
          <a:prstGeom prst="rect">
            <a:avLst/>
          </a:prstGeom>
        </p:spPr>
        <p:txBody>
          <a:bodyPr wrap="square">
            <a:spAutoFit/>
          </a:bodyPr>
          <a:lstStyle/>
          <a:p>
            <a:pPr algn="just">
              <a:buNone/>
            </a:pPr>
            <a:r>
              <a:rPr lang="es-MX" sz="2200" dirty="0">
                <a:solidFill>
                  <a:schemeClr val="tx1"/>
                </a:solidFill>
                <a:latin typeface="Avenir" panose="020B0503020203020204" pitchFamily="34" charset="0"/>
                <a:ea typeface="Kozuka Gothic Pr6N M" panose="020B0700000000000000" pitchFamily="34" charset="-128"/>
                <a:cs typeface="Lemon"/>
                <a:sym typeface="Lemon"/>
              </a:rPr>
              <a:t>Durante el año 2024, </a:t>
            </a:r>
            <a:r>
              <a:rPr lang="es-ES" sz="2300" dirty="0" err="1">
                <a:solidFill>
                  <a:schemeClr val="tx1"/>
                </a:solidFill>
                <a:latin typeface="Avenir" panose="020B0503020203020204" pitchFamily="34" charset="0"/>
                <a:ea typeface="Kozuka Gothic Pr6N M" panose="020B0700000000000000" pitchFamily="34" charset="-128"/>
              </a:rPr>
              <a:t>Hugger</a:t>
            </a:r>
            <a:r>
              <a:rPr lang="es-ES" sz="2300" dirty="0">
                <a:solidFill>
                  <a:schemeClr val="tx1"/>
                </a:solidFill>
                <a:latin typeface="Avenir" panose="020B0503020203020204" pitchFamily="34" charset="0"/>
                <a:ea typeface="Kozuka Gothic Pr6N M" panose="020B0700000000000000" pitchFamily="34" charset="-128"/>
              </a:rPr>
              <a:t> Island fortaleció su compromiso con la salud mental como eje central de sus acciones sociales y educativas. Implementamos nuevas estrategias digitales y presenciales que promovieron el bienestar emocional en distintos entornos, desde espacios laborales hasta comunidades educativas. A través de campañas interactivas, contenidos audiovisuales y recursos prácticos, facilitamos herramientas accesibles para la gestión emocional, impactando tanto a colaboradores como a públicos externos.</a:t>
            </a:r>
          </a:p>
          <a:p>
            <a:pPr algn="just">
              <a:buNone/>
            </a:pPr>
            <a:endParaRPr lang="es-ES" sz="2300" dirty="0">
              <a:solidFill>
                <a:schemeClr val="tx1"/>
              </a:solidFill>
              <a:latin typeface="Avenir" panose="020B0503020203020204" pitchFamily="34" charset="0"/>
              <a:ea typeface="Kozuka Gothic Pr6N M" panose="020B0700000000000000" pitchFamily="34" charset="-128"/>
            </a:endParaRPr>
          </a:p>
          <a:p>
            <a:pPr algn="just"/>
            <a:r>
              <a:rPr lang="es-ES" sz="2300" dirty="0">
                <a:solidFill>
                  <a:schemeClr val="tx1"/>
                </a:solidFill>
                <a:latin typeface="Avenir" panose="020B0503020203020204" pitchFamily="34" charset="0"/>
                <a:ea typeface="Kozuka Gothic Pr6N M" panose="020B0700000000000000" pitchFamily="34" charset="-128"/>
              </a:rPr>
              <a:t>Asimismo, ampliamos nuestra oferta de talleres sobre inteligencia emocional, llegando a nuevos territorios y sectores, y consolidamos alianzas estratégicas con instituciones enfocadas en salud mental. </a:t>
            </a:r>
            <a:endParaRPr lang="es-CO" sz="2200" dirty="0">
              <a:solidFill>
                <a:schemeClr val="bg1"/>
              </a:solidFill>
              <a:latin typeface="Avenir" panose="020B0503020203020204" pitchFamily="34" charset="0"/>
              <a:ea typeface="Kozuka Gothic Pr6N M" panose="020B0700000000000000" pitchFamily="34" charset="-128"/>
              <a:sym typeface="Lemon"/>
            </a:endParaRPr>
          </a:p>
        </p:txBody>
      </p:sp>
      <p:sp>
        <p:nvSpPr>
          <p:cNvPr id="10" name="Shape 98">
            <a:extLst>
              <a:ext uri="{FF2B5EF4-FFF2-40B4-BE49-F238E27FC236}">
                <a16:creationId xmlns:a16="http://schemas.microsoft.com/office/drawing/2014/main" id="{00897DBE-183C-43EE-BCFE-E8AAE0313B36}"/>
              </a:ext>
            </a:extLst>
          </p:cNvPr>
          <p:cNvSpPr txBox="1"/>
          <p:nvPr/>
        </p:nvSpPr>
        <p:spPr>
          <a:xfrm>
            <a:off x="5174619" y="876010"/>
            <a:ext cx="10294999" cy="2303091"/>
          </a:xfrm>
          <a:prstGeom prst="rect">
            <a:avLst/>
          </a:prstGeom>
          <a:noFill/>
          <a:ln>
            <a:noFill/>
          </a:ln>
        </p:spPr>
        <p:txBody>
          <a:bodyPr lIns="21696" tIns="10844" rIns="21696" bIns="10844" anchor="t" anchorCtr="0">
            <a:noAutofit/>
          </a:bodyPr>
          <a:lstStyle/>
          <a:p>
            <a:pPr algn="r">
              <a:buSzPct val="25000"/>
            </a:pPr>
            <a:r>
              <a:rPr lang="es-CO" sz="6000" b="1" dirty="0">
                <a:solidFill>
                  <a:schemeClr val="accent4"/>
                </a:solidFill>
                <a:latin typeface="DK Lemon Yellow Sun" panose="02000000000000000000" pitchFamily="50" charset="0"/>
                <a:sym typeface="Lemon"/>
              </a:rPr>
              <a:t>OBJETIVO</a:t>
            </a:r>
            <a:r>
              <a:rPr lang="es-CO" sz="2800" b="1" dirty="0">
                <a:solidFill>
                  <a:schemeClr val="accent4"/>
                </a:solidFill>
                <a:latin typeface="DK Lemon Yellow Sun" panose="02000000000000000000" pitchFamily="50" charset="0"/>
                <a:ea typeface="Kozuka Gothic Pr6N M" panose="020B0700000000000000" pitchFamily="34" charset="-128"/>
                <a:cs typeface="Lemon"/>
                <a:sym typeface="Lemon"/>
              </a:rPr>
              <a:t> </a:t>
            </a:r>
            <a:r>
              <a:rPr lang="es-CO" sz="6000" b="1" dirty="0">
                <a:solidFill>
                  <a:schemeClr val="accent4"/>
                </a:solidFill>
                <a:latin typeface="DK Lemon Yellow Sun" panose="02000000000000000000" pitchFamily="50" charset="0"/>
                <a:sym typeface="Lemon"/>
              </a:rPr>
              <a:t>DE DESARROLLO SOSTENIBLE 3</a:t>
            </a:r>
          </a:p>
          <a:p>
            <a:pPr algn="r">
              <a:buSzPct val="25000"/>
            </a:pPr>
            <a:r>
              <a:rPr lang="es-MX" sz="2800" dirty="0">
                <a:solidFill>
                  <a:schemeClr val="tx1"/>
                </a:solidFill>
                <a:latin typeface="DK Lemon Yellow Sun" panose="02000000000000000000" pitchFamily="50" charset="0"/>
                <a:sym typeface="Lemon"/>
              </a:rPr>
              <a:t>1. Mejorar la salud mental de la comunidad</a:t>
            </a:r>
          </a:p>
          <a:p>
            <a:pPr algn="r">
              <a:buSzPct val="25000"/>
            </a:pPr>
            <a:r>
              <a:rPr lang="es-MX" sz="2800" dirty="0">
                <a:solidFill>
                  <a:schemeClr val="tx1"/>
                </a:solidFill>
                <a:latin typeface="DK Lemon Yellow Sun" panose="02000000000000000000" pitchFamily="50" charset="0"/>
                <a:sym typeface="Lemon"/>
              </a:rPr>
              <a:t>2. Visibilizar la salud mental como un tema de salud pública</a:t>
            </a:r>
            <a:r>
              <a:rPr lang="es-MX" sz="5400" b="1" dirty="0">
                <a:solidFill>
                  <a:schemeClr val="tx1"/>
                </a:solidFill>
                <a:latin typeface="DK Lemon Yellow Sun" panose="02000000000000000000" pitchFamily="50" charset="0"/>
                <a:sym typeface="Lemon"/>
              </a:rPr>
              <a:t>.</a:t>
            </a:r>
            <a:endParaRPr lang="es-CO" sz="5400" b="1" dirty="0">
              <a:solidFill>
                <a:schemeClr val="tx1"/>
              </a:solidFill>
              <a:latin typeface="DK Lemon Yellow Sun" panose="02000000000000000000" pitchFamily="50" charset="0"/>
              <a:sym typeface="Lemon"/>
            </a:endParaRPr>
          </a:p>
        </p:txBody>
      </p:sp>
      <p:pic>
        <p:nvPicPr>
          <p:cNvPr id="11" name="Gráfico 10">
            <a:extLst>
              <a:ext uri="{FF2B5EF4-FFF2-40B4-BE49-F238E27FC236}">
                <a16:creationId xmlns:a16="http://schemas.microsoft.com/office/drawing/2014/main" id="{2CE9DC01-4197-41F6-91DE-B52EC77CA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81399">
            <a:off x="-356485" y="-1664600"/>
            <a:ext cx="4722255" cy="5450439"/>
          </a:xfrm>
          <a:prstGeom prst="rect">
            <a:avLst/>
          </a:prstGeom>
        </p:spPr>
      </p:pic>
      <p:pic>
        <p:nvPicPr>
          <p:cNvPr id="18" name="Imagen 17">
            <a:extLst>
              <a:ext uri="{FF2B5EF4-FFF2-40B4-BE49-F238E27FC236}">
                <a16:creationId xmlns:a16="http://schemas.microsoft.com/office/drawing/2014/main" id="{21E66452-E407-4E2A-ACD3-DE9678F13453}"/>
              </a:ext>
            </a:extLst>
          </p:cNvPr>
          <p:cNvPicPr>
            <a:picLocks noChangeAspect="1"/>
          </p:cNvPicPr>
          <p:nvPr/>
        </p:nvPicPr>
        <p:blipFill>
          <a:blip r:embed="rId5"/>
          <a:stretch>
            <a:fillRect/>
          </a:stretch>
        </p:blipFill>
        <p:spPr>
          <a:xfrm>
            <a:off x="14066701" y="9106429"/>
            <a:ext cx="2805834" cy="3042114"/>
          </a:xfrm>
          <a:prstGeom prst="rect">
            <a:avLst/>
          </a:prstGeom>
        </p:spPr>
      </p:pic>
      <p:pic>
        <p:nvPicPr>
          <p:cNvPr id="19" name="Imagen 18">
            <a:extLst>
              <a:ext uri="{FF2B5EF4-FFF2-40B4-BE49-F238E27FC236}">
                <a16:creationId xmlns:a16="http://schemas.microsoft.com/office/drawing/2014/main" id="{8D62602F-363C-40AC-8DEA-064D1DCE6760}"/>
              </a:ext>
            </a:extLst>
          </p:cNvPr>
          <p:cNvPicPr>
            <a:picLocks noChangeAspect="1"/>
          </p:cNvPicPr>
          <p:nvPr/>
        </p:nvPicPr>
        <p:blipFill>
          <a:blip r:embed="rId6"/>
          <a:stretch>
            <a:fillRect/>
          </a:stretch>
        </p:blipFill>
        <p:spPr>
          <a:xfrm>
            <a:off x="6081111" y="1869674"/>
            <a:ext cx="1441347" cy="1450768"/>
          </a:xfrm>
          <a:prstGeom prst="rect">
            <a:avLst/>
          </a:prstGeom>
        </p:spPr>
      </p:pic>
      <p:pic>
        <p:nvPicPr>
          <p:cNvPr id="5" name="Imagen 4">
            <a:extLst>
              <a:ext uri="{FF2B5EF4-FFF2-40B4-BE49-F238E27FC236}">
                <a16:creationId xmlns:a16="http://schemas.microsoft.com/office/drawing/2014/main" id="{4B042587-8A63-EAB2-14FA-8883BB3CB624}"/>
              </a:ext>
            </a:extLst>
          </p:cNvPr>
          <p:cNvPicPr>
            <a:picLocks noChangeAspect="1"/>
          </p:cNvPicPr>
          <p:nvPr/>
        </p:nvPicPr>
        <p:blipFill>
          <a:blip r:embed="rId7"/>
          <a:stretch>
            <a:fillRect/>
          </a:stretch>
        </p:blipFill>
        <p:spPr>
          <a:xfrm>
            <a:off x="2832071" y="8215802"/>
            <a:ext cx="4685096" cy="3506972"/>
          </a:xfrm>
          <a:prstGeom prst="rect">
            <a:avLst/>
          </a:prstGeom>
        </p:spPr>
      </p:pic>
      <p:pic>
        <p:nvPicPr>
          <p:cNvPr id="9" name="Imagen 8">
            <a:extLst>
              <a:ext uri="{FF2B5EF4-FFF2-40B4-BE49-F238E27FC236}">
                <a16:creationId xmlns:a16="http://schemas.microsoft.com/office/drawing/2014/main" id="{3A25B8E3-B256-ECFA-DE46-96EECB1FAF08}"/>
              </a:ext>
            </a:extLst>
          </p:cNvPr>
          <p:cNvPicPr>
            <a:picLocks noChangeAspect="1"/>
          </p:cNvPicPr>
          <p:nvPr/>
        </p:nvPicPr>
        <p:blipFill>
          <a:blip r:embed="rId8"/>
          <a:stretch>
            <a:fillRect/>
          </a:stretch>
        </p:blipFill>
        <p:spPr>
          <a:xfrm>
            <a:off x="8738835" y="8215802"/>
            <a:ext cx="2758679" cy="36807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hape 133">
            <a:extLst>
              <a:ext uri="{FF2B5EF4-FFF2-40B4-BE49-F238E27FC236}">
                <a16:creationId xmlns:a16="http://schemas.microsoft.com/office/drawing/2014/main" id="{09E8DA7B-CD20-4C61-9D30-BDBE307A2E9B}"/>
              </a:ext>
            </a:extLst>
          </p:cNvPr>
          <p:cNvSpPr/>
          <p:nvPr/>
        </p:nvSpPr>
        <p:spPr>
          <a:xfrm>
            <a:off x="1074819" y="1022171"/>
            <a:ext cx="10603830" cy="1015663"/>
          </a:xfrm>
          <a:prstGeom prst="rect">
            <a:avLst/>
          </a:prstGeom>
          <a:ln w="12700">
            <a:miter lim="400000"/>
          </a:ln>
          <a:extLst>
            <a:ext uri="{C572A759-6A51-4108-AA02-DFA0A04FC94B}">
              <ma14:wrappingTextBoxFlag xmlns="" xmlns:ma14="http://schemas.microsoft.com/office/mac/drawingml/2011/main" val="1"/>
            </a:ext>
          </a:extLst>
        </p:spPr>
        <p:txBody>
          <a:bodyPr wrap="square" lIns="60958" rIns="60958">
            <a:spAutoFit/>
          </a:bodyPr>
          <a:lstStyle>
            <a:lvl1pPr>
              <a:defRPr sz="3200">
                <a:latin typeface="HelveticaNeueLT Std Ext"/>
                <a:ea typeface="HelveticaNeueLT Std Ext"/>
                <a:cs typeface="HelveticaNeueLT Std Ext"/>
                <a:sym typeface="HelveticaNeueLT Std Ext"/>
              </a:defRPr>
            </a:lvl1pPr>
          </a:lstStyle>
          <a:p>
            <a:r>
              <a:rPr lang="es-MX" sz="6000" b="1" dirty="0">
                <a:solidFill>
                  <a:schemeClr val="accent6">
                    <a:lumMod val="75000"/>
                  </a:schemeClr>
                </a:solidFill>
                <a:latin typeface="DK Lemon Yellow Sun" panose="02000000000000000000" pitchFamily="50" charset="0"/>
              </a:rPr>
              <a:t>Metas para el Nuevo Periodo (2025):</a:t>
            </a:r>
            <a:endParaRPr sz="6000" b="1" dirty="0">
              <a:solidFill>
                <a:schemeClr val="accent6">
                  <a:lumMod val="75000"/>
                </a:schemeClr>
              </a:solidFill>
              <a:latin typeface="DK Lemon Yellow Sun" panose="02000000000000000000" pitchFamily="50" charset="0"/>
            </a:endParaRPr>
          </a:p>
        </p:txBody>
      </p:sp>
      <p:pic>
        <p:nvPicPr>
          <p:cNvPr id="7" name="Imagen 6">
            <a:extLst>
              <a:ext uri="{FF2B5EF4-FFF2-40B4-BE49-F238E27FC236}">
                <a16:creationId xmlns:a16="http://schemas.microsoft.com/office/drawing/2014/main" id="{46DFAD23-62F5-43A4-8AE5-AFAA9EAECE77}"/>
              </a:ext>
            </a:extLst>
          </p:cNvPr>
          <p:cNvPicPr>
            <a:picLocks noChangeAspect="1"/>
          </p:cNvPicPr>
          <p:nvPr/>
        </p:nvPicPr>
        <p:blipFill>
          <a:blip r:embed="rId2"/>
          <a:stretch>
            <a:fillRect/>
          </a:stretch>
        </p:blipFill>
        <p:spPr>
          <a:xfrm>
            <a:off x="10254371" y="9706868"/>
            <a:ext cx="3292121" cy="2474245"/>
          </a:xfrm>
          <a:prstGeom prst="rect">
            <a:avLst/>
          </a:prstGeom>
        </p:spPr>
      </p:pic>
      <p:pic>
        <p:nvPicPr>
          <p:cNvPr id="9" name="Imagen 8">
            <a:extLst>
              <a:ext uri="{FF2B5EF4-FFF2-40B4-BE49-F238E27FC236}">
                <a16:creationId xmlns:a16="http://schemas.microsoft.com/office/drawing/2014/main" id="{80BC52BF-6A8D-4A9B-92A0-8E92ABC89626}"/>
              </a:ext>
            </a:extLst>
          </p:cNvPr>
          <p:cNvPicPr>
            <a:picLocks noChangeAspect="1"/>
          </p:cNvPicPr>
          <p:nvPr/>
        </p:nvPicPr>
        <p:blipFill>
          <a:blip r:embed="rId3"/>
          <a:stretch>
            <a:fillRect/>
          </a:stretch>
        </p:blipFill>
        <p:spPr>
          <a:xfrm>
            <a:off x="12788251" y="9717755"/>
            <a:ext cx="2282071" cy="2474245"/>
          </a:xfrm>
          <a:prstGeom prst="rect">
            <a:avLst/>
          </a:prstGeom>
        </p:spPr>
      </p:pic>
      <p:pic>
        <p:nvPicPr>
          <p:cNvPr id="11" name="Imagen 10">
            <a:extLst>
              <a:ext uri="{FF2B5EF4-FFF2-40B4-BE49-F238E27FC236}">
                <a16:creationId xmlns:a16="http://schemas.microsoft.com/office/drawing/2014/main" id="{FD8A91D4-C20E-4109-84DF-4F5469FD895C}"/>
              </a:ext>
            </a:extLst>
          </p:cNvPr>
          <p:cNvPicPr>
            <a:picLocks noChangeAspect="1"/>
          </p:cNvPicPr>
          <p:nvPr/>
        </p:nvPicPr>
        <p:blipFill>
          <a:blip r:embed="rId4"/>
          <a:stretch>
            <a:fillRect/>
          </a:stretch>
        </p:blipFill>
        <p:spPr>
          <a:xfrm>
            <a:off x="14304733" y="9706868"/>
            <a:ext cx="2337479" cy="2474246"/>
          </a:xfrm>
          <a:prstGeom prst="rect">
            <a:avLst/>
          </a:prstGeom>
        </p:spPr>
      </p:pic>
      <p:pic>
        <p:nvPicPr>
          <p:cNvPr id="13" name="Imagen 12">
            <a:extLst>
              <a:ext uri="{FF2B5EF4-FFF2-40B4-BE49-F238E27FC236}">
                <a16:creationId xmlns:a16="http://schemas.microsoft.com/office/drawing/2014/main" id="{C2BD627E-2B70-4172-83BA-4D378B10C18F}"/>
              </a:ext>
            </a:extLst>
          </p:cNvPr>
          <p:cNvPicPr>
            <a:picLocks noChangeAspect="1"/>
          </p:cNvPicPr>
          <p:nvPr/>
        </p:nvPicPr>
        <p:blipFill>
          <a:blip r:embed="rId5"/>
          <a:stretch>
            <a:fillRect/>
          </a:stretch>
        </p:blipFill>
        <p:spPr>
          <a:xfrm>
            <a:off x="-1129501" y="7235733"/>
            <a:ext cx="3960169" cy="4945381"/>
          </a:xfrm>
          <a:prstGeom prst="rect">
            <a:avLst/>
          </a:prstGeom>
        </p:spPr>
      </p:pic>
      <p:sp>
        <p:nvSpPr>
          <p:cNvPr id="2" name="CuadroTexto 1">
            <a:extLst>
              <a:ext uri="{FF2B5EF4-FFF2-40B4-BE49-F238E27FC236}">
                <a16:creationId xmlns:a16="http://schemas.microsoft.com/office/drawing/2014/main" id="{1FFCEA5F-4F95-4A66-911C-25755BB9AD04}"/>
              </a:ext>
            </a:extLst>
          </p:cNvPr>
          <p:cNvSpPr txBox="1"/>
          <p:nvPr/>
        </p:nvSpPr>
        <p:spPr>
          <a:xfrm>
            <a:off x="1074819" y="2485131"/>
            <a:ext cx="13860379" cy="8233023"/>
          </a:xfrm>
          <a:prstGeom prst="rect">
            <a:avLst/>
          </a:prstGeom>
          <a:noFill/>
        </p:spPr>
        <p:txBody>
          <a:bodyPr wrap="square" rtlCol="0">
            <a:spAutoFit/>
          </a:bodyPr>
          <a:lstStyle/>
          <a:p>
            <a:pPr algn="just"/>
            <a:r>
              <a:rPr lang="es-MX" sz="2300" dirty="0">
                <a:solidFill>
                  <a:schemeClr val="tx1"/>
                </a:solidFill>
                <a:latin typeface="Avenir" panose="020B0503020203020204" pitchFamily="34" charset="0"/>
              </a:rPr>
              <a:t>En línea con nuestro compromiso continuo con la ODS 3, Hugger Island establece las siguientes metas para el año 2025:</a:t>
            </a:r>
          </a:p>
          <a:p>
            <a:pPr algn="just"/>
            <a:r>
              <a:rPr lang="es-MX" sz="2300" u="sng" dirty="0">
                <a:solidFill>
                  <a:schemeClr val="tx1"/>
                </a:solidFill>
                <a:latin typeface="Avenir" panose="020B0503020203020204" pitchFamily="34" charset="0"/>
              </a:rPr>
              <a:t>Expansión de Estrategias Digitales para la Salud Mental: </a:t>
            </a:r>
            <a:r>
              <a:rPr lang="es-ES" sz="2300" dirty="0">
                <a:solidFill>
                  <a:schemeClr val="tx1"/>
                </a:solidFill>
                <a:latin typeface="Avenir" panose="020B0503020203020204" pitchFamily="34" charset="0"/>
              </a:rPr>
              <a:t>Nos comprometemos a seguir desarrollando y perfeccionando nuestras estrategias digitales orientadas al bienestar emocional. Pondremos énfasis en la creación de contenidos interactivos innovadores que promuevan una gestión emocional efectiva, incorporando tecnologías emergentes para ampliar nuestro alcance e impacto positivo en comunidades diversas.</a:t>
            </a:r>
          </a:p>
          <a:p>
            <a:pPr algn="just"/>
            <a:endParaRPr lang="es-MX" sz="2300" dirty="0">
              <a:solidFill>
                <a:schemeClr val="tx1"/>
              </a:solidFill>
              <a:latin typeface="Avenir" panose="020B0503020203020204" pitchFamily="34" charset="0"/>
            </a:endParaRPr>
          </a:p>
          <a:p>
            <a:pPr algn="just"/>
            <a:r>
              <a:rPr lang="es-MX" sz="2300" u="sng" dirty="0">
                <a:solidFill>
                  <a:schemeClr val="tx1"/>
                </a:solidFill>
                <a:latin typeface="Avenir" panose="020B0503020203020204" pitchFamily="34" charset="0"/>
              </a:rPr>
              <a:t>Ampliación del Alcance de Talleres y Herramientas: </a:t>
            </a:r>
            <a:r>
              <a:rPr lang="es-ES" sz="2300" dirty="0">
                <a:solidFill>
                  <a:schemeClr val="tx1"/>
                </a:solidFill>
                <a:latin typeface="Avenir" panose="020B0503020203020204" pitchFamily="34" charset="0"/>
              </a:rPr>
              <a:t>Nos proponemos impactar a más de 10 mil personas para finales de 2025 a través de la expansión de nuestros talleres y herramientas de inteligencia emocional. Estas iniciativas estarán diseñadas para fortalecer las capacidades individuales y colectivas en el manejo de las emociones, fomentando así el bienestar mental de forma accesible y transformadora.</a:t>
            </a:r>
          </a:p>
          <a:p>
            <a:pPr algn="just"/>
            <a:endParaRPr lang="es-ES" sz="2300" u="sng" dirty="0">
              <a:solidFill>
                <a:schemeClr val="tx1"/>
              </a:solidFill>
              <a:latin typeface="Avenir" panose="020B0503020203020204" pitchFamily="34" charset="0"/>
            </a:endParaRPr>
          </a:p>
          <a:p>
            <a:pPr algn="just"/>
            <a:r>
              <a:rPr lang="es-MX" sz="2300" u="sng" dirty="0">
                <a:solidFill>
                  <a:schemeClr val="tx1"/>
                </a:solidFill>
                <a:latin typeface="Avenir" panose="020B0503020203020204" pitchFamily="34" charset="0"/>
              </a:rPr>
              <a:t>Promoción de la Salud Mental como Prioridad de Salud Pública: </a:t>
            </a:r>
            <a:r>
              <a:rPr lang="es-ES" sz="2300" dirty="0">
                <a:solidFill>
                  <a:schemeClr val="tx1"/>
                </a:solidFill>
                <a:latin typeface="Avenir" panose="020B0503020203020204" pitchFamily="34" charset="0"/>
              </a:rPr>
              <a:t>Continuaremos impulsando la salud mental como un componente esencial de la salud pública. Para ello, colaboraremos con organizaciones sociales, educativas y gubernamentales, con el fin de promover políticas inclusivas, sensibilizar a la población y garantizar el acceso a recursos de prevención, acompañamiento y tratamiento.</a:t>
            </a:r>
          </a:p>
          <a:p>
            <a:pPr algn="just"/>
            <a:endParaRPr lang="es-ES" sz="2300" dirty="0">
              <a:solidFill>
                <a:schemeClr val="tx1"/>
              </a:solidFill>
              <a:latin typeface="Avenir" panose="020B0503020203020204" pitchFamily="34" charset="0"/>
            </a:endParaRPr>
          </a:p>
          <a:p>
            <a:pPr algn="just"/>
            <a:endParaRPr lang="es-MX" sz="2300" dirty="0">
              <a:solidFill>
                <a:schemeClr val="tx1"/>
              </a:solidFill>
              <a:latin typeface="Avenir" panose="020B0503020203020204" pitchFamily="34" charset="0"/>
            </a:endParaRPr>
          </a:p>
          <a:p>
            <a:pPr algn="just"/>
            <a:r>
              <a:rPr lang="es-MX" sz="2300" dirty="0">
                <a:solidFill>
                  <a:schemeClr val="tx1"/>
                </a:solidFill>
                <a:latin typeface="Avenir" panose="020B0503020203020204" pitchFamily="34" charset="0"/>
              </a:rPr>
              <a:t>Al establecer estas metas para el nuevo periodo, reafirmamos nuestro compromiso con la promoción de la salud mental y el bienestar emocional en nuestra comunidad, así como con la defensa de la salud mental como un derecho fundamental y una prioridad de salud pública.</a:t>
            </a:r>
          </a:p>
        </p:txBody>
      </p:sp>
      <p:pic>
        <p:nvPicPr>
          <p:cNvPr id="10" name="Imagen 9">
            <a:extLst>
              <a:ext uri="{FF2B5EF4-FFF2-40B4-BE49-F238E27FC236}">
                <a16:creationId xmlns:a16="http://schemas.microsoft.com/office/drawing/2014/main" id="{8F169A12-02DB-4E96-BFCE-64799211189E}"/>
              </a:ext>
            </a:extLst>
          </p:cNvPr>
          <p:cNvPicPr>
            <a:picLocks noChangeAspect="1"/>
          </p:cNvPicPr>
          <p:nvPr/>
        </p:nvPicPr>
        <p:blipFill>
          <a:blip r:embed="rId6"/>
          <a:stretch>
            <a:fillRect/>
          </a:stretch>
        </p:blipFill>
        <p:spPr>
          <a:xfrm>
            <a:off x="13208614" y="542435"/>
            <a:ext cx="1441347" cy="1450768"/>
          </a:xfrm>
          <a:prstGeom prst="rect">
            <a:avLst/>
          </a:prstGeom>
        </p:spPr>
      </p:pic>
    </p:spTree>
    <p:extLst>
      <p:ext uri="{BB962C8B-B14F-4D97-AF65-F5344CB8AC3E}">
        <p14:creationId xmlns:p14="http://schemas.microsoft.com/office/powerpoint/2010/main" val="1637464992"/>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29068</TotalTime>
  <Words>2209</Words>
  <Application>Microsoft Office PowerPoint</Application>
  <PresentationFormat>Personalizado</PresentationFormat>
  <Paragraphs>131</Paragraphs>
  <Slides>19</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19</vt:i4>
      </vt:variant>
    </vt:vector>
  </HeadingPairs>
  <TitlesOfParts>
    <vt:vector size="27" baseType="lpstr">
      <vt:lpstr>DK Lemon Yellow Sun</vt:lpstr>
      <vt:lpstr>Avenir LT Std 45 Book</vt:lpstr>
      <vt:lpstr>Avenir Book</vt:lpstr>
      <vt:lpstr>Lemon</vt:lpstr>
      <vt:lpstr>Avenir</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MEGATRON</dc:creator>
  <cp:lastModifiedBy>Paola Andrea Giraldo</cp:lastModifiedBy>
  <cp:revision>586</cp:revision>
  <cp:lastPrinted>2024-05-31T18:37:15Z</cp:lastPrinted>
  <dcterms:modified xsi:type="dcterms:W3CDTF">2025-04-30T21:06:45Z</dcterms:modified>
</cp:coreProperties>
</file>